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79" r:id="rId3"/>
    <p:sldId id="280" r:id="rId4"/>
    <p:sldId id="281" r:id="rId5"/>
    <p:sldId id="282" r:id="rId6"/>
    <p:sldId id="283" r:id="rId7"/>
    <p:sldId id="285" r:id="rId8"/>
    <p:sldId id="256" r:id="rId9"/>
    <p:sldId id="258" r:id="rId10"/>
    <p:sldId id="259" r:id="rId11"/>
    <p:sldId id="262" r:id="rId12"/>
    <p:sldId id="260" r:id="rId13"/>
    <p:sldId id="263" r:id="rId14"/>
    <p:sldId id="271" r:id="rId15"/>
    <p:sldId id="265" r:id="rId16"/>
    <p:sldId id="266" r:id="rId17"/>
    <p:sldId id="267" r:id="rId18"/>
    <p:sldId id="268" r:id="rId19"/>
    <p:sldId id="269" r:id="rId20"/>
    <p:sldId id="270" r:id="rId21"/>
    <p:sldId id="30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88" r:id="rId30"/>
    <p:sldId id="287" r:id="rId31"/>
    <p:sldId id="289" r:id="rId32"/>
    <p:sldId id="290" r:id="rId33"/>
    <p:sldId id="291" r:id="rId34"/>
    <p:sldId id="292" r:id="rId35"/>
    <p:sldId id="293" r:id="rId36"/>
    <p:sldId id="295" r:id="rId37"/>
    <p:sldId id="296" r:id="rId38"/>
    <p:sldId id="297" r:id="rId39"/>
    <p:sldId id="298" r:id="rId40"/>
    <p:sldId id="300" r:id="rId41"/>
    <p:sldId id="299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FF00"/>
    <a:srgbClr val="9966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9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46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4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8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6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3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14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6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8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8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1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B3B7-4A19-4649-B64D-0D48CEB8AF81}" type="datetimeFigureOut">
              <a:rPr lang="en-US" smtClean="0"/>
              <a:t>05/06/2013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4A324-D73B-4D47-A9FE-F1EC858F6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85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PART 1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en-US" altLang="zh-CN" dirty="0" smtClean="0"/>
              <a:t>tand in front of the wrong pinyin and say the correct answer in</a:t>
            </a:r>
            <a:r>
              <a:rPr lang="zh-CN" altLang="en-US" dirty="0" smtClean="0"/>
              <a:t>中文和英文</a:t>
            </a:r>
            <a:r>
              <a:rPr lang="en-US" altLang="zh-C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93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律师</a:t>
            </a:r>
            <a:endParaRPr lang="en-US" altLang="zh-CN" sz="6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</a:rPr>
              <a:t>lǜshī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老师</a:t>
            </a:r>
            <a:endParaRPr lang="en-US" altLang="zh-CN" sz="66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/>
              <a:t>pángbiān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教师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0000FF"/>
                </a:solidFill>
              </a:rPr>
              <a:t>jiàoshī</a:t>
            </a:r>
            <a:endParaRPr 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6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7527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售货员</a:t>
            </a:r>
            <a:endParaRPr lang="en-US" altLang="zh-CN" sz="6600" dirty="0" smtClean="0">
              <a:solidFill>
                <a:schemeClr val="tx1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shòuhuòyuán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786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会计师</a:t>
            </a:r>
            <a:endParaRPr lang="en-US" altLang="zh-CN" sz="6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</a:rPr>
              <a:t>huì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jì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Shī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7458" y="111247"/>
            <a:ext cx="2821649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科学家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0000FF"/>
                </a:solidFill>
              </a:rPr>
              <a:t>kēxuéjiā</a:t>
            </a:r>
            <a:endParaRPr 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6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作家</a:t>
            </a:r>
            <a:endParaRPr lang="en-US" altLang="zh-CN" sz="6600" dirty="0" smtClean="0">
              <a:solidFill>
                <a:srgbClr val="008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008000"/>
                </a:solidFill>
              </a:rPr>
              <a:t>zuòjiā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6600"/>
                </a:solidFill>
                <a:latin typeface="Kai"/>
                <a:ea typeface="Kai"/>
                <a:cs typeface="Kai"/>
              </a:rPr>
              <a:t>画家</a:t>
            </a:r>
            <a:endParaRPr lang="en-US" altLang="zh-CN" sz="6600" dirty="0" smtClean="0">
              <a:solidFill>
                <a:srgbClr val="FF66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FF6600"/>
                </a:solidFill>
              </a:rPr>
              <a:t>huíjiā</a:t>
            </a:r>
            <a:endParaRPr lang="en-US" sz="4400" dirty="0">
              <a:solidFill>
                <a:srgbClr val="FF66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警察</a:t>
            </a:r>
            <a:endParaRPr lang="en-US" altLang="zh-CN" sz="6600" dirty="0" smtClean="0">
              <a:solidFill>
                <a:schemeClr val="tx1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chemeClr val="tx1"/>
                </a:solidFill>
              </a:rPr>
              <a:t>jǐngchá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6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16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建筑师</a:t>
            </a:r>
            <a:endParaRPr lang="en-US" altLang="zh-CN" sz="6600" dirty="0" smtClean="0">
              <a:solidFill>
                <a:srgbClr val="008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008000"/>
                </a:solidFill>
              </a:rPr>
              <a:t>jiànzhúshī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8989" y="111249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6600"/>
                </a:solidFill>
                <a:latin typeface="Kai"/>
                <a:ea typeface="Kai"/>
                <a:cs typeface="Kai"/>
              </a:rPr>
              <a:t>服务员</a:t>
            </a:r>
            <a:endParaRPr lang="en-US" altLang="zh-CN" sz="6600" dirty="0" smtClean="0">
              <a:solidFill>
                <a:srgbClr val="FF66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>
                <a:solidFill>
                  <a:srgbClr val="FF6600"/>
                </a:solidFill>
              </a:rPr>
              <a:t>shòuhuòyuán</a:t>
            </a:r>
            <a:endParaRPr lang="en-US" sz="3600" dirty="0">
              <a:solidFill>
                <a:srgbClr val="FF66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7458" y="111247"/>
            <a:ext cx="2821649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工程师</a:t>
            </a:r>
            <a:endParaRPr lang="en-US" altLang="zh-CN" sz="66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3600" dirty="0" err="1" smtClean="0"/>
              <a:t>gōngchéngshī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62778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PART 2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我说中文，</a:t>
            </a:r>
            <a:r>
              <a:rPr lang="en-US" altLang="zh-CN" smtClean="0"/>
              <a:t>stand </a:t>
            </a:r>
            <a:r>
              <a:rPr lang="en-US" altLang="zh-CN" dirty="0" smtClean="0"/>
              <a:t>in front of the correct answer and </a:t>
            </a:r>
            <a:r>
              <a:rPr lang="zh-CN" altLang="en-US" dirty="0" smtClean="0"/>
              <a:t>说中文和英文</a:t>
            </a:r>
            <a:r>
              <a:rPr lang="en-US" altLang="zh-C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648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工人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医生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商人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680855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演员</a:t>
            </a: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秘书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护士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293729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律师</a:t>
            </a:r>
            <a:endParaRPr lang="en-US" altLang="zh-CN" sz="6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老师</a:t>
            </a:r>
            <a:endParaRPr lang="en-US" altLang="zh-CN" sz="6600" dirty="0" smtClean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教师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307029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16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售货员</a:t>
            </a:r>
            <a:endParaRPr lang="en-US" altLang="zh-CN" sz="6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8989" y="111249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会计师</a:t>
            </a:r>
            <a:endParaRPr lang="en-US" altLang="zh-CN" sz="6600" dirty="0" smtClean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7458" y="111247"/>
            <a:ext cx="2821649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科学家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407626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作家</a:t>
            </a:r>
            <a:endParaRPr lang="en-US" altLang="zh-CN" sz="6600" dirty="0" smtClean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6600"/>
                </a:solidFill>
                <a:latin typeface="Kai"/>
                <a:ea typeface="Kai"/>
                <a:cs typeface="Kai"/>
              </a:rPr>
              <a:t>画家</a:t>
            </a:r>
            <a:endParaRPr lang="en-US" altLang="zh-CN" sz="6600" dirty="0" smtClean="0">
              <a:solidFill>
                <a:srgbClr val="FF66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chemeClr val="tx1"/>
                </a:solidFill>
                <a:latin typeface="Kai"/>
                <a:ea typeface="Kai"/>
                <a:cs typeface="Kai"/>
              </a:rPr>
              <a:t>警察</a:t>
            </a:r>
            <a:endParaRPr lang="en-US" altLang="zh-CN" sz="6600" dirty="0" smtClean="0">
              <a:solidFill>
                <a:schemeClr val="tx1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237288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13629" y="1233002"/>
            <a:ext cx="5005967" cy="41718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700" dirty="0" smtClean="0">
                <a:latin typeface="Kai"/>
                <a:ea typeface="Kai"/>
                <a:cs typeface="Kai"/>
              </a:rPr>
              <a:t>医</a:t>
            </a:r>
            <a:endParaRPr lang="en-US" sz="28700" dirty="0"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18954" y="889987"/>
            <a:ext cx="1872602" cy="166872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791556" y="889987"/>
            <a:ext cx="1872602" cy="166872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64158" y="889987"/>
            <a:ext cx="1872602" cy="16687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18954" y="2558714"/>
            <a:ext cx="1872602" cy="16687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91556" y="2558714"/>
            <a:ext cx="1872602" cy="16687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64158" y="2558714"/>
            <a:ext cx="1872602" cy="166872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18954" y="4227441"/>
            <a:ext cx="1872602" cy="1668727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791556" y="4227441"/>
            <a:ext cx="1872602" cy="16687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64158" y="4227441"/>
            <a:ext cx="1872602" cy="1668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65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 autoUpdateAnimBg="0"/>
      <p:bldP spid="7" grpId="0" animBg="1" autoUpdateAnimBg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16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建筑师</a:t>
            </a:r>
            <a:endParaRPr lang="en-US" altLang="zh-CN" sz="6600" dirty="0" smtClean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8989" y="111249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6600"/>
                </a:solidFill>
                <a:latin typeface="Kai"/>
                <a:ea typeface="Kai"/>
                <a:cs typeface="Kai"/>
              </a:rPr>
              <a:t>服务员</a:t>
            </a:r>
            <a:endParaRPr lang="en-US" altLang="zh-CN" sz="6600" dirty="0" smtClean="0">
              <a:solidFill>
                <a:srgbClr val="FF66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7458" y="111247"/>
            <a:ext cx="2821649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工程师</a:t>
            </a:r>
            <a:endParaRPr lang="en-US" altLang="zh-CN" sz="6600" dirty="0" smtClean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941187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听听我在说什么？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</a:t>
            </a:r>
            <a:r>
              <a:rPr lang="en-US" altLang="zh-CN" dirty="0" smtClean="0"/>
              <a:t>isten to my tones and answer the same-tone vocabs.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191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PART 3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I will say </a:t>
            </a:r>
            <a:r>
              <a:rPr lang="zh-CN" altLang="en-US" dirty="0" smtClean="0"/>
              <a:t>颜色</a:t>
            </a:r>
            <a:r>
              <a:rPr lang="en-US" altLang="zh-CN" dirty="0"/>
              <a:t> </a:t>
            </a:r>
            <a:r>
              <a:rPr lang="en-US" altLang="zh-CN" dirty="0" smtClean="0"/>
              <a:t>in </a:t>
            </a:r>
            <a:r>
              <a:rPr lang="zh-CN" altLang="en-US" dirty="0" smtClean="0"/>
              <a:t>中文，</a:t>
            </a:r>
            <a:r>
              <a:rPr lang="en-US" altLang="zh-CN" dirty="0" smtClean="0"/>
              <a:t>Stand in front of the correct answer and </a:t>
            </a:r>
            <a:r>
              <a:rPr lang="zh-CN" altLang="en-US" dirty="0" smtClean="0"/>
              <a:t>说中文和英文</a:t>
            </a:r>
            <a:r>
              <a:rPr lang="en-US" altLang="zh-CN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408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工人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医生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商人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900516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演员</a:t>
            </a: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秘书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护士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13366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800080"/>
                </a:solidFill>
                <a:latin typeface="Kai"/>
                <a:ea typeface="Kai"/>
                <a:cs typeface="Kai"/>
              </a:rPr>
              <a:t>律师</a:t>
            </a:r>
            <a:endParaRPr lang="en-US" altLang="zh-CN" sz="6600" dirty="0" smtClean="0">
              <a:solidFill>
                <a:srgbClr val="80008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996633"/>
                </a:solidFill>
                <a:latin typeface="Kai"/>
                <a:ea typeface="Kai"/>
                <a:cs typeface="Kai"/>
              </a:rPr>
              <a:t>老师</a:t>
            </a:r>
            <a:endParaRPr lang="en-US" altLang="zh-CN" sz="6600" dirty="0" smtClean="0">
              <a:solidFill>
                <a:srgbClr val="996633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Kai"/>
                <a:ea typeface="Kai"/>
                <a:cs typeface="Kai"/>
              </a:rPr>
              <a:t>教师</a:t>
            </a:r>
            <a:endParaRPr lang="en-US" altLang="zh-CN" sz="6600" dirty="0" smtClean="0">
              <a:solidFill>
                <a:srgbClr val="FFFF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114760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16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800080"/>
                </a:solidFill>
                <a:latin typeface="Kai"/>
                <a:ea typeface="Kai"/>
                <a:cs typeface="Kai"/>
              </a:rPr>
              <a:t>售货员</a:t>
            </a:r>
            <a:endParaRPr lang="en-US" altLang="zh-CN" sz="6600" dirty="0" smtClean="0">
              <a:solidFill>
                <a:srgbClr val="80008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8989" y="111249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996633"/>
                </a:solidFill>
                <a:latin typeface="Kai"/>
                <a:ea typeface="Kai"/>
                <a:cs typeface="Kai"/>
              </a:rPr>
              <a:t>会计师</a:t>
            </a:r>
            <a:endParaRPr lang="en-US" altLang="zh-CN" sz="6600" dirty="0" smtClean="0">
              <a:solidFill>
                <a:srgbClr val="996633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7458" y="111247"/>
            <a:ext cx="2821649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Kai"/>
                <a:ea typeface="Kai"/>
                <a:cs typeface="Kai"/>
              </a:rPr>
              <a:t>科学家</a:t>
            </a:r>
            <a:endParaRPr lang="en-US" altLang="zh-CN" sz="6600" dirty="0" smtClean="0">
              <a:solidFill>
                <a:srgbClr val="FFFF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814140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作家</a:t>
            </a:r>
            <a:endParaRPr lang="en-US" altLang="zh-CN" sz="6600" dirty="0" smtClean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6600"/>
                </a:solidFill>
                <a:latin typeface="Kai"/>
                <a:ea typeface="Kai"/>
                <a:cs typeface="Kai"/>
              </a:rPr>
              <a:t>画家</a:t>
            </a:r>
            <a:endParaRPr lang="en-US" altLang="zh-CN" sz="6600" dirty="0" smtClean="0">
              <a:solidFill>
                <a:srgbClr val="FF66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FF"/>
                </a:solidFill>
                <a:latin typeface="Kai"/>
                <a:ea typeface="Kai"/>
                <a:cs typeface="Kai"/>
              </a:rPr>
              <a:t>警察</a:t>
            </a:r>
            <a:endParaRPr lang="en-US" altLang="zh-CN" sz="6600" dirty="0" smtClean="0">
              <a:solidFill>
                <a:srgbClr val="FF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166195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516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建筑师</a:t>
            </a:r>
            <a:endParaRPr lang="en-US" altLang="zh-CN" sz="6600" dirty="0" smtClean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88989" y="111249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6600"/>
                </a:solidFill>
                <a:latin typeface="Kai"/>
                <a:ea typeface="Kai"/>
                <a:cs typeface="Kai"/>
              </a:rPr>
              <a:t>服务员</a:t>
            </a:r>
            <a:endParaRPr lang="en-US" altLang="zh-CN" sz="6600" dirty="0" smtClean="0">
              <a:solidFill>
                <a:srgbClr val="FF66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57458" y="111247"/>
            <a:ext cx="2821649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FF"/>
                </a:solidFill>
                <a:latin typeface="Kai"/>
                <a:ea typeface="Kai"/>
                <a:cs typeface="Kai"/>
              </a:rPr>
              <a:t>工程师</a:t>
            </a:r>
            <a:endParaRPr lang="en-US" altLang="zh-CN" sz="6600" dirty="0" smtClean="0">
              <a:solidFill>
                <a:srgbClr val="FF00FF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759956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Vocabs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3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13629" y="1233002"/>
            <a:ext cx="5005967" cy="41718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700" dirty="0" smtClean="0">
                <a:latin typeface="Kai"/>
                <a:ea typeface="Kai"/>
                <a:cs typeface="Kai"/>
              </a:rPr>
              <a:t>护</a:t>
            </a:r>
            <a:endParaRPr lang="en-US" sz="28700" dirty="0">
              <a:latin typeface="Kai"/>
              <a:ea typeface="Kai"/>
              <a:cs typeface="K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8954" y="889987"/>
            <a:ext cx="1872602" cy="166872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91556" y="889987"/>
            <a:ext cx="1872602" cy="166872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64158" y="889987"/>
            <a:ext cx="1872602" cy="16687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18954" y="2558714"/>
            <a:ext cx="1872602" cy="16687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91556" y="2558714"/>
            <a:ext cx="1872602" cy="16687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64158" y="2558714"/>
            <a:ext cx="1872602" cy="166872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18954" y="4227441"/>
            <a:ext cx="1872602" cy="1668727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91556" y="4227441"/>
            <a:ext cx="1872602" cy="16687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64158" y="4227441"/>
            <a:ext cx="1872602" cy="1668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188148" y="113876"/>
            <a:ext cx="2436519" cy="1552222"/>
          </a:xfrm>
          <a:prstGeom prst="wedgeRoundRectCallout">
            <a:avLst>
              <a:gd name="adj1" fmla="val 43260"/>
              <a:gd name="adj2" fmla="val 7098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牙医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318500" y="113876"/>
            <a:ext cx="2436519" cy="1552222"/>
          </a:xfrm>
          <a:prstGeom prst="wedgeRoundRectCallout">
            <a:avLst>
              <a:gd name="adj1" fmla="val 2333"/>
              <a:gd name="adj2" fmla="val 7219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医生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368774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 autoUpdateAnimBg="0"/>
      <p:bldP spid="5" grpId="0" animBg="1" autoUpdateAnimBg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商人</a:t>
            </a:r>
            <a:r>
              <a:rPr lang="en-US" dirty="0" err="1" smtClean="0"/>
              <a:t>shāngrén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9322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公司</a:t>
            </a:r>
            <a:r>
              <a:rPr lang="en-US" dirty="0" err="1" smtClean="0"/>
              <a:t>gōngsī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0654" r="-206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758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工厂</a:t>
            </a:r>
            <a:r>
              <a:rPr lang="en-US" dirty="0" err="1"/>
              <a:t>gōngchǎng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2050" r="-120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758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医院</a:t>
            </a:r>
            <a:r>
              <a:rPr lang="en-US" dirty="0" err="1"/>
              <a:t>yīyuàn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903" r="-179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758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工作</a:t>
            </a:r>
            <a:r>
              <a:rPr lang="en-US" dirty="0" err="1"/>
              <a:t>gōngzuò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2637" r="-326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758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将来</a:t>
            </a:r>
            <a:r>
              <a:rPr lang="en-US" sz="4000" dirty="0" err="1"/>
              <a:t>jiānglái</a:t>
            </a:r>
            <a:r>
              <a:rPr lang="en-US" sz="4000" dirty="0"/>
              <a:t> </a:t>
            </a:r>
            <a:endParaRPr lang="en-US" sz="4000" dirty="0" smtClean="0"/>
          </a:p>
          <a:p>
            <a:pPr algn="ctr"/>
            <a:endParaRPr lang="en-US" altLang="zh-CN" sz="4000" dirty="0">
              <a:latin typeface="Kai"/>
              <a:ea typeface="Kai"/>
              <a:cs typeface="Kai"/>
            </a:endParaRPr>
          </a:p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做</a:t>
            </a:r>
            <a:r>
              <a:rPr lang="en-US" sz="4000" dirty="0" err="1"/>
              <a:t>zuò</a:t>
            </a:r>
            <a:endParaRPr lang="en-GB" sz="4000" dirty="0">
              <a:latin typeface="Kai"/>
              <a:ea typeface="Kai"/>
              <a:cs typeface="Kai"/>
            </a:endParaRPr>
          </a:p>
          <a:p>
            <a:pPr marL="0" indent="0" algn="ctr">
              <a:buNone/>
            </a:pPr>
            <a:endParaRPr lang="en-GB" sz="4000" dirty="0">
              <a:latin typeface="Kai"/>
              <a:ea typeface="Kai"/>
              <a:cs typeface="Kai"/>
            </a:endParaRPr>
          </a:p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想</a:t>
            </a:r>
            <a:r>
              <a:rPr lang="en-US" sz="4000" dirty="0" err="1"/>
              <a:t>xiǎng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41758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你在</a:t>
            </a:r>
            <a:r>
              <a:rPr lang="zh-CN" altLang="en-US" dirty="0" smtClean="0">
                <a:solidFill>
                  <a:srgbClr val="FF0000"/>
                </a:solidFill>
              </a:rPr>
              <a:t>哪儿</a:t>
            </a:r>
            <a:r>
              <a:rPr lang="zh-CN" altLang="en-US" dirty="0" smtClean="0"/>
              <a:t>工作？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20889" y="1778000"/>
            <a:ext cx="5446889" cy="1091259"/>
          </a:xfrm>
          <a:prstGeom prst="wedgeRoundRectCallout">
            <a:avLst>
              <a:gd name="adj1" fmla="val -104"/>
              <a:gd name="adj2" fmla="val 875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我在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电影公司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工作。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778" y="2982149"/>
            <a:ext cx="2479305" cy="3555999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652889" y="4449704"/>
            <a:ext cx="2906889" cy="1091259"/>
          </a:xfrm>
          <a:prstGeom prst="wedgeRoundRectCallout">
            <a:avLst>
              <a:gd name="adj1" fmla="val 50134"/>
              <a:gd name="adj2" fmla="val -7887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我是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演员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302698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你在</a:t>
            </a:r>
            <a:r>
              <a:rPr lang="zh-CN" altLang="en-US" dirty="0" smtClean="0">
                <a:solidFill>
                  <a:srgbClr val="FF0000"/>
                </a:solidFill>
              </a:rPr>
              <a:t>哪儿</a:t>
            </a:r>
            <a:r>
              <a:rPr lang="zh-CN" altLang="en-US" dirty="0" smtClean="0"/>
              <a:t>工作？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20889" y="1778000"/>
            <a:ext cx="5446889" cy="1091259"/>
          </a:xfrm>
          <a:prstGeom prst="wedgeRoundRectCallout">
            <a:avLst>
              <a:gd name="adj1" fmla="val -104"/>
              <a:gd name="adj2" fmla="val 875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我在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医院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工作。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371" y="3273777"/>
            <a:ext cx="3722247" cy="295392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222962" y="4543778"/>
            <a:ext cx="2906889" cy="1091259"/>
          </a:xfrm>
          <a:prstGeom prst="wedgeRoundRectCallout">
            <a:avLst>
              <a:gd name="adj1" fmla="val 50134"/>
              <a:gd name="adj2" fmla="val -7887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我是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医生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658486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你在</a:t>
            </a:r>
            <a:r>
              <a:rPr lang="zh-CN" altLang="en-US" dirty="0" smtClean="0">
                <a:solidFill>
                  <a:srgbClr val="FF0000"/>
                </a:solidFill>
              </a:rPr>
              <a:t>哪儿</a:t>
            </a:r>
            <a:r>
              <a:rPr lang="zh-CN" altLang="en-US" dirty="0" smtClean="0"/>
              <a:t>工作？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20889" y="1778000"/>
            <a:ext cx="5446889" cy="1091259"/>
          </a:xfrm>
          <a:prstGeom prst="wedgeRoundRectCallout">
            <a:avLst>
              <a:gd name="adj1" fmla="val -104"/>
              <a:gd name="adj2" fmla="val 875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我在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学校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工作。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474" y="2913416"/>
            <a:ext cx="2334301" cy="3753556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427111" y="4430889"/>
            <a:ext cx="2906889" cy="1091259"/>
          </a:xfrm>
          <a:prstGeom prst="wedgeRoundRectCallout">
            <a:avLst>
              <a:gd name="adj1" fmla="val 50134"/>
              <a:gd name="adj2" fmla="val -7887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我是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科学家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658486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你在</a:t>
            </a:r>
            <a:r>
              <a:rPr lang="zh-CN" altLang="en-US" dirty="0" smtClean="0">
                <a:solidFill>
                  <a:srgbClr val="FF0000"/>
                </a:solidFill>
              </a:rPr>
              <a:t>哪儿</a:t>
            </a:r>
            <a:r>
              <a:rPr lang="zh-CN" altLang="en-US" dirty="0" smtClean="0"/>
              <a:t>工作？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20889" y="1778000"/>
            <a:ext cx="5446889" cy="1091259"/>
          </a:xfrm>
          <a:prstGeom prst="wedgeRoundRectCallout">
            <a:avLst>
              <a:gd name="adj1" fmla="val -104"/>
              <a:gd name="adj2" fmla="val 875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我在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餐厅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工作。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518" y="2869259"/>
            <a:ext cx="2502371" cy="375355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662296" y="4393259"/>
            <a:ext cx="2906889" cy="1091259"/>
          </a:xfrm>
          <a:prstGeom prst="wedgeRoundRectCallout">
            <a:avLst>
              <a:gd name="adj1" fmla="val 50134"/>
              <a:gd name="adj2" fmla="val -7887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我是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服务员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011791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13629" y="1233002"/>
            <a:ext cx="5005967" cy="41718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700" dirty="0" smtClean="0">
                <a:latin typeface="Kai"/>
                <a:ea typeface="Kai"/>
                <a:cs typeface="Kai"/>
              </a:rPr>
              <a:t>秘</a:t>
            </a:r>
            <a:endParaRPr lang="en-US" sz="28700" dirty="0">
              <a:latin typeface="Kai"/>
              <a:ea typeface="Kai"/>
              <a:cs typeface="K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8954" y="889987"/>
            <a:ext cx="1872602" cy="166872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91556" y="889987"/>
            <a:ext cx="1872602" cy="166872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64158" y="889987"/>
            <a:ext cx="1872602" cy="16687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18954" y="2558714"/>
            <a:ext cx="1872602" cy="16687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91556" y="2558714"/>
            <a:ext cx="1872602" cy="16687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64158" y="2558714"/>
            <a:ext cx="1872602" cy="166872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18954" y="4227441"/>
            <a:ext cx="1872602" cy="1668727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91556" y="4227441"/>
            <a:ext cx="1872602" cy="16687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64158" y="4227441"/>
            <a:ext cx="1872602" cy="1668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188148" y="113876"/>
            <a:ext cx="2436519" cy="1552222"/>
          </a:xfrm>
          <a:prstGeom prst="wedgeRoundRectCallout">
            <a:avLst>
              <a:gd name="adj1" fmla="val 43260"/>
              <a:gd name="adj2" fmla="val 7098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秘书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70805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 autoUpdateAnimBg="0"/>
      <p:bldP spid="5" grpId="0" animBg="1" autoUpdateAnimBg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你在</a:t>
            </a:r>
            <a:r>
              <a:rPr lang="zh-CN" altLang="en-US" dirty="0" smtClean="0">
                <a:solidFill>
                  <a:srgbClr val="FF0000"/>
                </a:solidFill>
              </a:rPr>
              <a:t>哪儿</a:t>
            </a:r>
            <a:r>
              <a:rPr lang="zh-CN" altLang="en-US" dirty="0" smtClean="0"/>
              <a:t>工作？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620889" y="1778000"/>
            <a:ext cx="5446889" cy="1091259"/>
          </a:xfrm>
          <a:prstGeom prst="wedgeRoundRectCallout">
            <a:avLst>
              <a:gd name="adj1" fmla="val -104"/>
              <a:gd name="adj2" fmla="val 875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我在</a:t>
            </a:r>
            <a:r>
              <a:rPr lang="zh-CN" altLang="en-US" sz="40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学校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工作。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662296" y="4393259"/>
            <a:ext cx="2906889" cy="1091259"/>
          </a:xfrm>
          <a:prstGeom prst="wedgeRoundRectCallout">
            <a:avLst>
              <a:gd name="adj1" fmla="val 50134"/>
              <a:gd name="adj2" fmla="val -7887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dirty="0" smtClean="0">
                <a:latin typeface="Kai"/>
                <a:ea typeface="Kai"/>
                <a:cs typeface="Kai"/>
              </a:rPr>
              <a:t>我是</a:t>
            </a:r>
            <a:r>
              <a:rPr lang="zh-CN" altLang="en-US" sz="40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老师</a:t>
            </a:r>
            <a:r>
              <a:rPr lang="zh-CN" altLang="en-US" sz="4000" dirty="0" smtClean="0">
                <a:latin typeface="Kai"/>
                <a:ea typeface="Kai"/>
                <a:cs typeface="Kai"/>
              </a:rPr>
              <a:t>。</a:t>
            </a:r>
            <a:endParaRPr lang="en-US" sz="4000" dirty="0">
              <a:latin typeface="Kai"/>
              <a:ea typeface="Kai"/>
              <a:cs typeface="Ka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187" y="3772370"/>
            <a:ext cx="3113146" cy="233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51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练习</a:t>
            </a:r>
            <a:r>
              <a:rPr lang="en-US" dirty="0" err="1"/>
              <a:t>liànxí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课本</a:t>
            </a:r>
            <a:r>
              <a:rPr lang="en-US" dirty="0" err="1"/>
              <a:t>kèběn</a:t>
            </a:r>
            <a:r>
              <a:rPr lang="zh-CN" altLang="en-US" dirty="0" smtClean="0"/>
              <a:t>五十二页，</a:t>
            </a:r>
            <a:r>
              <a:rPr lang="en-US" altLang="zh-CN" dirty="0" smtClean="0"/>
              <a:t>Reading2</a:t>
            </a:r>
          </a:p>
          <a:p>
            <a:r>
              <a:rPr lang="zh-CN" altLang="en-US" dirty="0" smtClean="0"/>
              <a:t>写</a:t>
            </a:r>
            <a:r>
              <a:rPr lang="en-US" dirty="0" err="1"/>
              <a:t>xiě</a:t>
            </a:r>
            <a:r>
              <a:rPr lang="zh-CN" altLang="en-US" dirty="0" smtClean="0"/>
              <a:t>在课本上。</a:t>
            </a:r>
            <a:endParaRPr lang="en-US" altLang="zh-CN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810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13629" y="1233002"/>
            <a:ext cx="5005967" cy="41718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700" dirty="0" smtClean="0">
                <a:latin typeface="Kai"/>
                <a:ea typeface="Kai"/>
                <a:cs typeface="Kai"/>
              </a:rPr>
              <a:t>员</a:t>
            </a:r>
            <a:endParaRPr lang="en-US" sz="28700" dirty="0">
              <a:latin typeface="Kai"/>
              <a:ea typeface="Kai"/>
              <a:cs typeface="K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8954" y="889987"/>
            <a:ext cx="1872602" cy="166872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91556" y="889987"/>
            <a:ext cx="1872602" cy="166872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64158" y="889987"/>
            <a:ext cx="1872602" cy="16687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18954" y="2558714"/>
            <a:ext cx="1872602" cy="16687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91556" y="2558714"/>
            <a:ext cx="1872602" cy="16687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64158" y="2558714"/>
            <a:ext cx="1872602" cy="166872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18954" y="4227441"/>
            <a:ext cx="1872602" cy="1668727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91556" y="4227441"/>
            <a:ext cx="1872602" cy="16687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64158" y="4227441"/>
            <a:ext cx="1872602" cy="1668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188148" y="113876"/>
            <a:ext cx="2436519" cy="1552222"/>
          </a:xfrm>
          <a:prstGeom prst="wedgeRoundRectCallout">
            <a:avLst>
              <a:gd name="adj1" fmla="val 43260"/>
              <a:gd name="adj2" fmla="val 7098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演员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039556" y="113876"/>
            <a:ext cx="3012252" cy="1410124"/>
          </a:xfrm>
          <a:prstGeom prst="wedgeRoundRectCallout">
            <a:avLst>
              <a:gd name="adj1" fmla="val -35891"/>
              <a:gd name="adj2" fmla="val 7159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售货员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88148" y="5304935"/>
            <a:ext cx="2872297" cy="1182465"/>
          </a:xfrm>
          <a:prstGeom prst="wedgeRoundRectCallout">
            <a:avLst>
              <a:gd name="adj1" fmla="val 38627"/>
              <a:gd name="adj2" fmla="val -7871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服务员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70805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 autoUpdateAnimBg="0"/>
      <p:bldP spid="5" grpId="0" animBg="1" autoUpdateAnimBg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13629" y="1233002"/>
            <a:ext cx="5005967" cy="41718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700" dirty="0" smtClean="0">
                <a:latin typeface="Kai"/>
                <a:ea typeface="Kai"/>
                <a:cs typeface="Kai"/>
              </a:rPr>
              <a:t>师</a:t>
            </a:r>
            <a:endParaRPr lang="en-US" sz="28700" dirty="0">
              <a:latin typeface="Kai"/>
              <a:ea typeface="Kai"/>
              <a:cs typeface="K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8954" y="889987"/>
            <a:ext cx="1872602" cy="166872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91556" y="889987"/>
            <a:ext cx="1872602" cy="166872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64158" y="889987"/>
            <a:ext cx="1872602" cy="16687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18954" y="2558714"/>
            <a:ext cx="1872602" cy="16687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91556" y="2558714"/>
            <a:ext cx="1872602" cy="16687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64158" y="2558714"/>
            <a:ext cx="1872602" cy="166872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18954" y="4227441"/>
            <a:ext cx="1872602" cy="1668727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91556" y="4227441"/>
            <a:ext cx="1872602" cy="16687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64158" y="4227441"/>
            <a:ext cx="1872602" cy="1668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188148" y="113876"/>
            <a:ext cx="2436519" cy="1552222"/>
          </a:xfrm>
          <a:prstGeom prst="wedgeRoundRectCallout">
            <a:avLst>
              <a:gd name="adj1" fmla="val 43260"/>
              <a:gd name="adj2" fmla="val 7098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教师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568252" y="113876"/>
            <a:ext cx="2436519" cy="1552222"/>
          </a:xfrm>
          <a:prstGeom prst="wedgeRoundRectCallout">
            <a:avLst>
              <a:gd name="adj1" fmla="val -37435"/>
              <a:gd name="adj2" fmla="val 6674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律师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133630" y="5404817"/>
            <a:ext cx="2871141" cy="1173830"/>
          </a:xfrm>
          <a:prstGeom prst="wedgeRoundRectCallout">
            <a:avLst>
              <a:gd name="adj1" fmla="val -72570"/>
              <a:gd name="adj2" fmla="val -3446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设计师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42272" y="5374034"/>
            <a:ext cx="2871141" cy="1173830"/>
          </a:xfrm>
          <a:prstGeom prst="wedgeRoundRectCallout">
            <a:avLst>
              <a:gd name="adj1" fmla="val 70615"/>
              <a:gd name="adj2" fmla="val -4889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建筑师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3414889" y="113876"/>
            <a:ext cx="2871141" cy="1173830"/>
          </a:xfrm>
          <a:prstGeom prst="wedgeRoundRectCallout">
            <a:avLst>
              <a:gd name="adj1" fmla="val 5739"/>
              <a:gd name="adj2" fmla="val 8013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会计师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70805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 autoUpdateAnimBg="0"/>
      <p:bldP spid="5" grpId="0" animBg="1" autoUpdateAnimBg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13629" y="1233002"/>
            <a:ext cx="5005967" cy="41718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700" dirty="0" smtClean="0">
                <a:latin typeface="Kai"/>
                <a:ea typeface="Kai"/>
                <a:cs typeface="Kai"/>
              </a:rPr>
              <a:t>家</a:t>
            </a:r>
            <a:endParaRPr lang="en-US" sz="28700" dirty="0">
              <a:latin typeface="Kai"/>
              <a:ea typeface="Kai"/>
              <a:cs typeface="K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8954" y="889987"/>
            <a:ext cx="1872602" cy="1668727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91556" y="889987"/>
            <a:ext cx="1872602" cy="1668727"/>
          </a:xfrm>
          <a:prstGeom prst="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64158" y="889987"/>
            <a:ext cx="1872602" cy="16687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18954" y="2558714"/>
            <a:ext cx="1872602" cy="166872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791556" y="2558714"/>
            <a:ext cx="1872602" cy="16687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64158" y="2558714"/>
            <a:ext cx="1872602" cy="166872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18954" y="4227441"/>
            <a:ext cx="1872602" cy="1668727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91556" y="4227441"/>
            <a:ext cx="1872602" cy="16687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64158" y="4227441"/>
            <a:ext cx="1872602" cy="166872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188148" y="113876"/>
            <a:ext cx="2436519" cy="1552222"/>
          </a:xfrm>
          <a:prstGeom prst="wedgeRoundRectCallout">
            <a:avLst>
              <a:gd name="adj1" fmla="val 43260"/>
              <a:gd name="adj2" fmla="val 7098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作家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6427141" y="212700"/>
            <a:ext cx="2436519" cy="1552222"/>
          </a:xfrm>
          <a:prstGeom prst="wedgeRoundRectCallout">
            <a:avLst>
              <a:gd name="adj1" fmla="val -38979"/>
              <a:gd name="adj2" fmla="val 7037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画家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133630" y="5404817"/>
            <a:ext cx="2871141" cy="1173830"/>
          </a:xfrm>
          <a:prstGeom prst="wedgeRoundRectCallout">
            <a:avLst>
              <a:gd name="adj1" fmla="val -72570"/>
              <a:gd name="adj2" fmla="val -3446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科学家</a:t>
            </a:r>
            <a:endParaRPr lang="en-US" sz="66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70805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 autoUpdateAnimBg="0"/>
      <p:bldP spid="5" grpId="0" animBg="1" autoUpdateAnimBg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工人</a:t>
            </a:r>
            <a:endParaRPr lang="en-US" altLang="zh-CN" sz="66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</a:rPr>
              <a:t>gōngrén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医生</a:t>
            </a:r>
            <a:endParaRPr lang="en-US" altLang="zh-CN" sz="6600" dirty="0" smtClean="0"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/>
              <a:t>yīshēng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商人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0000FF"/>
                </a:solidFill>
              </a:rPr>
              <a:t>pángbiān</a:t>
            </a:r>
            <a:endParaRPr 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83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30" y="111248"/>
            <a:ext cx="2827444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演员</a:t>
            </a: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</a:rPr>
              <a:t>yǎnyuán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9503" y="111248"/>
            <a:ext cx="2851181" cy="6563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latin typeface="Kai"/>
                <a:ea typeface="Kai"/>
                <a:cs typeface="Kai"/>
              </a:rPr>
              <a:t>秘书</a:t>
            </a:r>
          </a:p>
          <a:p>
            <a:pPr algn="ctr"/>
            <a:r>
              <a:rPr lang="en-US" sz="4400" dirty="0" err="1" smtClean="0"/>
              <a:t>mìshū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6322351" y="111248"/>
            <a:ext cx="2688390" cy="6563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66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护士</a:t>
            </a:r>
            <a:endParaRPr lang="en-US" altLang="zh-CN" sz="6600" dirty="0" smtClean="0">
              <a:solidFill>
                <a:srgbClr val="0000FF"/>
              </a:solidFill>
              <a:latin typeface="Kai"/>
              <a:ea typeface="Kai"/>
              <a:cs typeface="Kai"/>
            </a:endParaRPr>
          </a:p>
          <a:p>
            <a:pPr algn="ctr"/>
            <a:r>
              <a:rPr lang="en-US" sz="4400" dirty="0" err="1" smtClean="0">
                <a:solidFill>
                  <a:srgbClr val="0000FF"/>
                </a:solidFill>
              </a:rPr>
              <a:t>jiàoshī</a:t>
            </a:r>
            <a:endParaRPr lang="en-US" sz="4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6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416</Words>
  <Application>Microsoft Macintosh PowerPoint</Application>
  <PresentationFormat>On-screen Show (4:3)</PresentationFormat>
  <Paragraphs>129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PART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听听我在说什么？</vt:lpstr>
      <vt:lpstr>PART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Vocabs</vt:lpstr>
      <vt:lpstr>商人shāngrén</vt:lpstr>
      <vt:lpstr>公司gōngsī</vt:lpstr>
      <vt:lpstr>工厂gōngchǎng</vt:lpstr>
      <vt:lpstr>医院yīyuàn</vt:lpstr>
      <vt:lpstr>工作gōngzuò</vt:lpstr>
      <vt:lpstr>PowerPoint Presentation</vt:lpstr>
      <vt:lpstr>你在哪儿工作？</vt:lpstr>
      <vt:lpstr>你在哪儿工作？</vt:lpstr>
      <vt:lpstr>你在哪儿工作？</vt:lpstr>
      <vt:lpstr>你在哪儿工作？</vt:lpstr>
      <vt:lpstr>你在哪儿工作？</vt:lpstr>
      <vt:lpstr>练习liànxí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 Services</dc:creator>
  <cp:lastModifiedBy>IT Services</cp:lastModifiedBy>
  <cp:revision>13</cp:revision>
  <dcterms:created xsi:type="dcterms:W3CDTF">2013-05-30T10:20:07Z</dcterms:created>
  <dcterms:modified xsi:type="dcterms:W3CDTF">2013-06-05T11:07:56Z</dcterms:modified>
</cp:coreProperties>
</file>