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35" d="100"/>
          <a:sy n="135" d="100"/>
        </p:scale>
        <p:origin x="-168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43DCC-C976-4445-8292-83C5710A7DD1}" type="datetimeFigureOut">
              <a:rPr lang="en-US" smtClean="0"/>
              <a:t>01/05/2013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D6E3B-612C-6D4B-8372-20827D7D9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566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43DCC-C976-4445-8292-83C5710A7DD1}" type="datetimeFigureOut">
              <a:rPr lang="en-US" smtClean="0"/>
              <a:t>01/05/2013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D6E3B-612C-6D4B-8372-20827D7D9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329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43DCC-C976-4445-8292-83C5710A7DD1}" type="datetimeFigureOut">
              <a:rPr lang="en-US" smtClean="0"/>
              <a:t>01/05/2013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D6E3B-612C-6D4B-8372-20827D7D9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926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43DCC-C976-4445-8292-83C5710A7DD1}" type="datetimeFigureOut">
              <a:rPr lang="en-US" smtClean="0"/>
              <a:t>01/05/2013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D6E3B-612C-6D4B-8372-20827D7D9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805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43DCC-C976-4445-8292-83C5710A7DD1}" type="datetimeFigureOut">
              <a:rPr lang="en-US" smtClean="0"/>
              <a:t>01/05/2013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D6E3B-612C-6D4B-8372-20827D7D9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635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43DCC-C976-4445-8292-83C5710A7DD1}" type="datetimeFigureOut">
              <a:rPr lang="en-US" smtClean="0"/>
              <a:t>01/05/2013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D6E3B-612C-6D4B-8372-20827D7D9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2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43DCC-C976-4445-8292-83C5710A7DD1}" type="datetimeFigureOut">
              <a:rPr lang="en-US" smtClean="0"/>
              <a:t>01/05/2013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D6E3B-612C-6D4B-8372-20827D7D9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824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43DCC-C976-4445-8292-83C5710A7DD1}" type="datetimeFigureOut">
              <a:rPr lang="en-US" smtClean="0"/>
              <a:t>01/05/2013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D6E3B-612C-6D4B-8372-20827D7D9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479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43DCC-C976-4445-8292-83C5710A7DD1}" type="datetimeFigureOut">
              <a:rPr lang="en-US" smtClean="0"/>
              <a:t>01/05/2013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D6E3B-612C-6D4B-8372-20827D7D9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473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43DCC-C976-4445-8292-83C5710A7DD1}" type="datetimeFigureOut">
              <a:rPr lang="en-US" smtClean="0"/>
              <a:t>01/05/2013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D6E3B-612C-6D4B-8372-20827D7D9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716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43DCC-C976-4445-8292-83C5710A7DD1}" type="datetimeFigureOut">
              <a:rPr lang="en-US" smtClean="0"/>
              <a:t>01/05/2013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D6E3B-612C-6D4B-8372-20827D7D9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632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43DCC-C976-4445-8292-83C5710A7DD1}" type="datetimeFigureOut">
              <a:rPr lang="en-US" smtClean="0"/>
              <a:t>01/05/2013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D6E3B-612C-6D4B-8372-20827D7D9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483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sz="4900" dirty="0" smtClean="0">
                <a:latin typeface="Kai"/>
                <a:ea typeface="Kai"/>
                <a:cs typeface="Kai"/>
              </a:rPr>
              <a:t>在哪儿见面？</a:t>
            </a:r>
            <a:r>
              <a:rPr lang="en-US" altLang="zh-CN" sz="4900" dirty="0" smtClean="0">
                <a:latin typeface="Kai"/>
                <a:ea typeface="Kai"/>
                <a:cs typeface="Kai"/>
              </a:rPr>
              <a:t/>
            </a:r>
            <a:br>
              <a:rPr lang="en-US" altLang="zh-CN" sz="4900" dirty="0" smtClean="0">
                <a:latin typeface="Kai"/>
                <a:ea typeface="Kai"/>
                <a:cs typeface="Kai"/>
              </a:rPr>
            </a:br>
            <a:r>
              <a:rPr lang="en-US" dirty="0" err="1" smtClean="0"/>
              <a:t>zài</a:t>
            </a:r>
            <a:r>
              <a:rPr lang="en-US" dirty="0" smtClean="0"/>
              <a:t> </a:t>
            </a:r>
            <a:r>
              <a:rPr lang="en-US" dirty="0" err="1" smtClean="0"/>
              <a:t>nǎr</a:t>
            </a:r>
            <a:r>
              <a:rPr lang="en-US" dirty="0" smtClean="0"/>
              <a:t> </a:t>
            </a:r>
            <a:r>
              <a:rPr lang="en-US" dirty="0" err="1" smtClean="0"/>
              <a:t>jiànmiàn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</a:t>
            </a:r>
            <a:r>
              <a:rPr lang="en-US" altLang="zh-CN" dirty="0" smtClean="0"/>
              <a:t>here to </a:t>
            </a:r>
            <a:r>
              <a:rPr lang="en-US" altLang="zh-CN" dirty="0" smtClean="0"/>
              <a:t>meet </a:t>
            </a:r>
            <a:r>
              <a:rPr lang="en-US" altLang="zh-CN" dirty="0" smtClean="0"/>
              <a:t>up</a:t>
            </a:r>
            <a:r>
              <a:rPr lang="en-US" altLang="zh-CN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2267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3940" y="2237845"/>
            <a:ext cx="2629273" cy="2629273"/>
          </a:xfrm>
          <a:prstGeom prst="rect">
            <a:avLst/>
          </a:prstGeom>
        </p:spPr>
      </p:pic>
      <p:sp>
        <p:nvSpPr>
          <p:cNvPr id="8" name="Up Arrow 7"/>
          <p:cNvSpPr/>
          <p:nvPr/>
        </p:nvSpPr>
        <p:spPr>
          <a:xfrm>
            <a:off x="3198258" y="723115"/>
            <a:ext cx="2512253" cy="1242273"/>
          </a:xfrm>
          <a:prstGeom prst="up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后</a:t>
            </a:r>
            <a:r>
              <a:rPr lang="zh-CN" altLang="en-US" sz="3200" dirty="0" smtClean="0">
                <a:latin typeface="Kai"/>
                <a:ea typeface="Kai"/>
                <a:cs typeface="Kai"/>
              </a:rPr>
              <a:t>边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  <a:p>
            <a:pPr algn="ctr"/>
            <a:r>
              <a:rPr lang="en-US" dirty="0" err="1" smtClean="0"/>
              <a:t>hòubiān</a:t>
            </a:r>
            <a:endParaRPr lang="en-US" dirty="0"/>
          </a:p>
        </p:txBody>
      </p:sp>
      <p:sp>
        <p:nvSpPr>
          <p:cNvPr id="9" name="Left Arrow 8"/>
          <p:cNvSpPr/>
          <p:nvPr/>
        </p:nvSpPr>
        <p:spPr>
          <a:xfrm>
            <a:off x="1372006" y="2725585"/>
            <a:ext cx="1529600" cy="1974659"/>
          </a:xfrm>
          <a:prstGeom prst="lef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左</a:t>
            </a:r>
            <a:r>
              <a:rPr lang="zh-CN" altLang="en-US" sz="3200" dirty="0" smtClean="0">
                <a:latin typeface="Kai"/>
                <a:ea typeface="Kai"/>
                <a:cs typeface="Kai"/>
              </a:rPr>
              <a:t>边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  <a:p>
            <a:pPr algn="ctr"/>
            <a:r>
              <a:rPr lang="en-US" dirty="0" err="1" smtClean="0"/>
              <a:t>zuǒbiān</a:t>
            </a:r>
            <a:endParaRPr lang="en-US" dirty="0"/>
          </a:p>
        </p:txBody>
      </p:sp>
      <p:sp>
        <p:nvSpPr>
          <p:cNvPr id="10" name="Right Arrow 9"/>
          <p:cNvSpPr/>
          <p:nvPr/>
        </p:nvSpPr>
        <p:spPr>
          <a:xfrm>
            <a:off x="5970078" y="2725585"/>
            <a:ext cx="1677926" cy="1974658"/>
          </a:xfrm>
          <a:prstGeom prst="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右</a:t>
            </a:r>
            <a:r>
              <a:rPr lang="zh-CN" altLang="en-US" sz="3200" dirty="0" smtClean="0">
                <a:latin typeface="Kai"/>
                <a:ea typeface="Kai"/>
                <a:cs typeface="Kai"/>
              </a:rPr>
              <a:t>边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  <a:p>
            <a:pPr algn="ctr"/>
            <a:r>
              <a:rPr lang="en-US" dirty="0" err="1" smtClean="0"/>
              <a:t>yòubiān</a:t>
            </a:r>
            <a:endParaRPr lang="en-US" dirty="0"/>
          </a:p>
        </p:txBody>
      </p:sp>
      <p:sp>
        <p:nvSpPr>
          <p:cNvPr id="11" name="Down Arrow 10"/>
          <p:cNvSpPr/>
          <p:nvPr/>
        </p:nvSpPr>
        <p:spPr>
          <a:xfrm>
            <a:off x="3402205" y="5024719"/>
            <a:ext cx="2308306" cy="1511124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前</a:t>
            </a:r>
            <a:r>
              <a:rPr lang="zh-CN" altLang="en-US" sz="3200" dirty="0" smtClean="0">
                <a:latin typeface="Kai"/>
                <a:ea typeface="Kai"/>
                <a:cs typeface="Kai"/>
              </a:rPr>
              <a:t>边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  <a:p>
            <a:pPr algn="ctr"/>
            <a:r>
              <a:rPr lang="en-US" dirty="0" err="1" smtClean="0"/>
              <a:t>qiánbiān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4893" y="3198391"/>
            <a:ext cx="1112436" cy="9919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旁边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  <a:p>
            <a:pPr algn="ctr"/>
            <a:r>
              <a:rPr lang="en-US" dirty="0" err="1" smtClean="0"/>
              <a:t>pángbiān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851951" y="3198391"/>
            <a:ext cx="1112436" cy="9919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旁边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  <a:p>
            <a:pPr algn="ctr"/>
            <a:r>
              <a:rPr lang="en-US" dirty="0" err="1" smtClean="0"/>
              <a:t>pángbiān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53877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410" y="2237845"/>
            <a:ext cx="2629273" cy="2629273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H="1">
            <a:off x="3457825" y="1761433"/>
            <a:ext cx="9270" cy="347651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5353043" y="1761433"/>
            <a:ext cx="9270" cy="347651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4428967" y="1761433"/>
            <a:ext cx="9270" cy="3476512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1279302" y="2864646"/>
            <a:ext cx="1798439" cy="123300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latin typeface="Kai"/>
                <a:ea typeface="Kai"/>
                <a:cs typeface="Kai"/>
              </a:rPr>
              <a:t>对面</a:t>
            </a:r>
            <a:endParaRPr lang="en-US" altLang="zh-CN" sz="3600" dirty="0" smtClean="0">
              <a:latin typeface="Kai"/>
              <a:ea typeface="Kai"/>
              <a:cs typeface="Kai"/>
            </a:endParaRPr>
          </a:p>
          <a:p>
            <a:pPr algn="ctr"/>
            <a:r>
              <a:rPr lang="en-US" dirty="0" err="1" smtClean="0"/>
              <a:t>pángbiān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2948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447093"/>
              </p:ext>
            </p:extLst>
          </p:nvPr>
        </p:nvGraphicFramePr>
        <p:xfrm>
          <a:off x="1524000" y="331713"/>
          <a:ext cx="651581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7527"/>
                <a:gridCol w="747020"/>
                <a:gridCol w="3156163"/>
                <a:gridCol w="915100"/>
              </a:tblGrid>
              <a:tr h="560313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Kai"/>
                          <a:ea typeface="Kai"/>
                          <a:cs typeface="Kai"/>
                        </a:rPr>
                        <a:t>Places</a:t>
                      </a:r>
                    </a:p>
                    <a:p>
                      <a:pPr algn="ctr"/>
                      <a:r>
                        <a:rPr lang="zh-CN" altLang="en-US" sz="3200" dirty="0" smtClean="0">
                          <a:latin typeface="Kai"/>
                          <a:ea typeface="Kai"/>
                          <a:cs typeface="Kai"/>
                        </a:rPr>
                        <a:t>人</a:t>
                      </a:r>
                      <a:endParaRPr lang="en-US" sz="3200" dirty="0"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FF0000"/>
                          </a:solidFill>
                          <a:latin typeface="Kai"/>
                          <a:ea typeface="Kai"/>
                          <a:cs typeface="Kai"/>
                        </a:rPr>
                        <a:t>在</a:t>
                      </a:r>
                      <a:endParaRPr lang="en-US" sz="3200" dirty="0">
                        <a:solidFill>
                          <a:srgbClr val="FF0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前／后／左／右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边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对面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652222" y="1787294"/>
            <a:ext cx="4134465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 smtClean="0">
                <a:latin typeface="Kai"/>
                <a:ea typeface="Kai"/>
                <a:cs typeface="Kai"/>
              </a:rPr>
              <a:t>图书馆</a:t>
            </a:r>
            <a:r>
              <a:rPr lang="zh-CN" altLang="en-US" sz="44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在</a:t>
            </a:r>
            <a:r>
              <a:rPr lang="zh-CN" altLang="en-US" sz="44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左边</a:t>
            </a:r>
            <a:r>
              <a:rPr lang="zh-CN" altLang="en-US" sz="4400" dirty="0" smtClean="0">
                <a:latin typeface="Kai"/>
                <a:ea typeface="Kai"/>
                <a:cs typeface="Kai"/>
              </a:rPr>
              <a:t>。</a:t>
            </a:r>
            <a:endParaRPr lang="en-GB" altLang="zh-CN" sz="4400" dirty="0" smtClean="0">
              <a:latin typeface="Kai"/>
              <a:ea typeface="Kai"/>
              <a:cs typeface="Kai"/>
            </a:endParaRPr>
          </a:p>
          <a:p>
            <a:r>
              <a:rPr lang="en-GB" sz="2800" dirty="0" err="1"/>
              <a:t>túshūguǎn</a:t>
            </a:r>
            <a:r>
              <a:rPr lang="en-GB" sz="2800" dirty="0"/>
              <a:t> </a:t>
            </a:r>
            <a:r>
              <a:rPr lang="en-GB" sz="2800" dirty="0" err="1"/>
              <a:t>zài</a:t>
            </a:r>
            <a:r>
              <a:rPr lang="en-GB" sz="2800" dirty="0"/>
              <a:t> </a:t>
            </a:r>
            <a:r>
              <a:rPr lang="en-GB" sz="2800" dirty="0" err="1"/>
              <a:t>zuǒbiān</a:t>
            </a:r>
            <a:r>
              <a:rPr lang="en-GB" sz="2800" dirty="0"/>
              <a:t> </a:t>
            </a:r>
            <a:endParaRPr lang="en-GB" altLang="zh-CN" sz="28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652222" y="3178997"/>
            <a:ext cx="4134465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 smtClean="0">
                <a:latin typeface="Kai"/>
                <a:ea typeface="Kai"/>
                <a:cs typeface="Kai"/>
              </a:rPr>
              <a:t>火车站</a:t>
            </a:r>
            <a:r>
              <a:rPr lang="zh-CN" altLang="en-US" sz="44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在</a:t>
            </a:r>
            <a:r>
              <a:rPr lang="zh-CN" altLang="en-US" sz="44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右边</a:t>
            </a:r>
            <a:r>
              <a:rPr lang="zh-CN" altLang="en-US" sz="4400" dirty="0" smtClean="0">
                <a:latin typeface="Kai"/>
                <a:ea typeface="Kai"/>
                <a:cs typeface="Kai"/>
              </a:rPr>
              <a:t>。</a:t>
            </a:r>
            <a:endParaRPr lang="en-GB" altLang="zh-CN" sz="4400" dirty="0" smtClean="0">
              <a:latin typeface="Kai"/>
              <a:ea typeface="Kai"/>
              <a:cs typeface="Kai"/>
            </a:endParaRPr>
          </a:p>
          <a:p>
            <a:r>
              <a:rPr lang="en-GB" sz="2800" dirty="0" err="1"/>
              <a:t>huǒchēzhàn</a:t>
            </a:r>
            <a:r>
              <a:rPr lang="en-GB" sz="2800" dirty="0"/>
              <a:t> </a:t>
            </a:r>
            <a:r>
              <a:rPr lang="en-GB" sz="2800" dirty="0" err="1"/>
              <a:t>zài</a:t>
            </a:r>
            <a:r>
              <a:rPr lang="en-GB" sz="2800" dirty="0"/>
              <a:t> </a:t>
            </a:r>
            <a:r>
              <a:rPr lang="en-GB" sz="2800" dirty="0" err="1"/>
              <a:t>yòubiān</a:t>
            </a:r>
            <a:r>
              <a:rPr lang="en-GB" sz="2800" dirty="0"/>
              <a:t> </a:t>
            </a:r>
            <a:endParaRPr lang="en-GB" altLang="zh-CN" sz="28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1652222" y="4591843"/>
            <a:ext cx="3570208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 smtClean="0">
                <a:latin typeface="Kai"/>
                <a:ea typeface="Kai"/>
                <a:cs typeface="Kai"/>
              </a:rPr>
              <a:t>银行</a:t>
            </a:r>
            <a:r>
              <a:rPr lang="zh-CN" altLang="en-US" sz="44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在</a:t>
            </a:r>
            <a:r>
              <a:rPr lang="zh-CN" altLang="en-US" sz="44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对面</a:t>
            </a:r>
            <a:r>
              <a:rPr lang="zh-CN" altLang="en-US" sz="4400" dirty="0" smtClean="0">
                <a:latin typeface="Kai"/>
                <a:ea typeface="Kai"/>
                <a:cs typeface="Kai"/>
              </a:rPr>
              <a:t>。</a:t>
            </a:r>
            <a:endParaRPr lang="en-GB" altLang="zh-CN" sz="4400" dirty="0" smtClean="0">
              <a:latin typeface="Kai"/>
              <a:ea typeface="Kai"/>
              <a:cs typeface="Kai"/>
            </a:endParaRPr>
          </a:p>
          <a:p>
            <a:r>
              <a:rPr lang="en-GB" sz="2800" dirty="0" err="1"/>
              <a:t>yínháng</a:t>
            </a:r>
            <a:r>
              <a:rPr lang="en-GB" sz="2800" dirty="0"/>
              <a:t> </a:t>
            </a:r>
            <a:r>
              <a:rPr lang="en-GB" sz="2800" dirty="0" err="1"/>
              <a:t>zài</a:t>
            </a:r>
            <a:r>
              <a:rPr lang="en-GB" sz="2800" dirty="0"/>
              <a:t> </a:t>
            </a:r>
            <a:r>
              <a:rPr lang="en-GB" sz="2800" dirty="0" err="1"/>
              <a:t>duìmiàn</a:t>
            </a:r>
            <a:r>
              <a:rPr lang="en-GB" sz="2800" dirty="0"/>
              <a:t> </a:t>
            </a:r>
            <a:endParaRPr lang="en-GB" altLang="zh-CN" sz="2800" dirty="0" smtClean="0"/>
          </a:p>
        </p:txBody>
      </p:sp>
    </p:spTree>
    <p:extLst>
      <p:ext uri="{BB962C8B-B14F-4D97-AF65-F5344CB8AC3E}">
        <p14:creationId xmlns:p14="http://schemas.microsoft.com/office/powerpoint/2010/main" val="28879165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112243" y="2835180"/>
            <a:ext cx="12105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4000" dirty="0" smtClean="0">
                <a:latin typeface="Kai"/>
                <a:ea typeface="Kai"/>
                <a:cs typeface="Kai"/>
              </a:rPr>
              <a:t>厕所</a:t>
            </a:r>
            <a:endParaRPr lang="en-US" sz="4000" dirty="0">
              <a:latin typeface="Kai"/>
              <a:ea typeface="Kai"/>
              <a:cs typeface="Kai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8827307"/>
              </p:ext>
            </p:extLst>
          </p:nvPr>
        </p:nvGraphicFramePr>
        <p:xfrm>
          <a:off x="1524000" y="331713"/>
          <a:ext cx="651581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7527"/>
                <a:gridCol w="747020"/>
                <a:gridCol w="3156163"/>
                <a:gridCol w="915100"/>
              </a:tblGrid>
              <a:tr h="560313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Kai"/>
                          <a:ea typeface="Kai"/>
                          <a:cs typeface="Kai"/>
                        </a:rPr>
                        <a:t>Places</a:t>
                      </a:r>
                    </a:p>
                    <a:p>
                      <a:pPr algn="ctr"/>
                      <a:r>
                        <a:rPr lang="zh-CN" altLang="en-US" sz="3200" dirty="0" smtClean="0">
                          <a:latin typeface="Kai"/>
                          <a:ea typeface="Kai"/>
                          <a:cs typeface="Kai"/>
                        </a:rPr>
                        <a:t>人</a:t>
                      </a:r>
                      <a:endParaRPr lang="en-US" sz="3200" dirty="0"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FF0000"/>
                          </a:solidFill>
                          <a:latin typeface="Kai"/>
                          <a:ea typeface="Kai"/>
                          <a:cs typeface="Kai"/>
                        </a:rPr>
                        <a:t>在</a:t>
                      </a:r>
                      <a:endParaRPr lang="en-US" sz="3200" dirty="0">
                        <a:solidFill>
                          <a:srgbClr val="FF0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前／后／左／右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边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对面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pic>
        <p:nvPicPr>
          <p:cNvPr id="3" name="Content Placeholder 3"/>
          <p:cNvPicPr>
            <a:picLocks noChangeAspect="1"/>
          </p:cNvPicPr>
          <p:nvPr/>
        </p:nvPicPr>
        <p:blipFill>
          <a:blip r:embed="rId2"/>
          <a:srcRect l="-40915" r="-40915"/>
          <a:stretch>
            <a:fillRect/>
          </a:stretch>
        </p:blipFill>
        <p:spPr>
          <a:xfrm>
            <a:off x="541241" y="1786971"/>
            <a:ext cx="4018334" cy="220992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102551" y="2835180"/>
            <a:ext cx="6976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4000" dirty="0">
                <a:solidFill>
                  <a:srgbClr val="FF0000"/>
                </a:solidFill>
                <a:latin typeface="Kai"/>
                <a:ea typeface="Kai"/>
                <a:cs typeface="Kai"/>
              </a:rPr>
              <a:t>在</a:t>
            </a:r>
            <a:endParaRPr lang="en-US" sz="4000" dirty="0">
              <a:solidFill>
                <a:srgbClr val="FF0000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59615" y="2812746"/>
            <a:ext cx="17235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40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后边。</a:t>
            </a:r>
            <a:endParaRPr lang="en-US" sz="4000" dirty="0">
              <a:solidFill>
                <a:srgbClr val="008000"/>
              </a:solidFill>
              <a:latin typeface="Kai"/>
              <a:ea typeface="Kai"/>
              <a:cs typeface="Kai"/>
            </a:endParaRPr>
          </a:p>
        </p:txBody>
      </p:sp>
    </p:spTree>
    <p:extLst>
      <p:ext uri="{BB962C8B-B14F-4D97-AF65-F5344CB8AC3E}">
        <p14:creationId xmlns:p14="http://schemas.microsoft.com/office/powerpoint/2010/main" val="29367558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112244" y="2835180"/>
            <a:ext cx="12105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4000" dirty="0" smtClean="0">
                <a:latin typeface="Kai"/>
                <a:ea typeface="Kai"/>
                <a:cs typeface="Kai"/>
              </a:rPr>
              <a:t>厨房</a:t>
            </a:r>
            <a:endParaRPr lang="en-US" sz="4000" dirty="0">
              <a:latin typeface="Kai"/>
              <a:ea typeface="Kai"/>
              <a:cs typeface="Kai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20100"/>
              </p:ext>
            </p:extLst>
          </p:nvPr>
        </p:nvGraphicFramePr>
        <p:xfrm>
          <a:off x="1524000" y="331713"/>
          <a:ext cx="651581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7527"/>
                <a:gridCol w="747020"/>
                <a:gridCol w="3156163"/>
                <a:gridCol w="915100"/>
              </a:tblGrid>
              <a:tr h="560313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Kai"/>
                          <a:ea typeface="Kai"/>
                          <a:cs typeface="Kai"/>
                        </a:rPr>
                        <a:t>Places</a:t>
                      </a:r>
                    </a:p>
                    <a:p>
                      <a:pPr algn="ctr"/>
                      <a:r>
                        <a:rPr lang="zh-CN" altLang="en-US" sz="3200" dirty="0" smtClean="0">
                          <a:latin typeface="Kai"/>
                          <a:ea typeface="Kai"/>
                          <a:cs typeface="Kai"/>
                        </a:rPr>
                        <a:t>人</a:t>
                      </a:r>
                      <a:endParaRPr lang="en-US" sz="3200" dirty="0"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FF0000"/>
                          </a:solidFill>
                          <a:latin typeface="Kai"/>
                          <a:ea typeface="Kai"/>
                          <a:cs typeface="Kai"/>
                        </a:rPr>
                        <a:t>在</a:t>
                      </a:r>
                      <a:endParaRPr lang="en-US" sz="3200" dirty="0">
                        <a:solidFill>
                          <a:srgbClr val="FF0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前／后／左／右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边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对面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4102551" y="2835180"/>
            <a:ext cx="6976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4000" dirty="0">
                <a:solidFill>
                  <a:srgbClr val="FF0000"/>
                </a:solidFill>
                <a:latin typeface="Kai"/>
                <a:ea typeface="Kai"/>
                <a:cs typeface="Kai"/>
              </a:rPr>
              <a:t>在</a:t>
            </a:r>
            <a:endParaRPr lang="en-US" sz="4000" dirty="0">
              <a:solidFill>
                <a:srgbClr val="FF0000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59615" y="2812746"/>
            <a:ext cx="17235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40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对面。</a:t>
            </a:r>
            <a:endParaRPr lang="en-US" sz="4000" dirty="0">
              <a:solidFill>
                <a:srgbClr val="008000"/>
              </a:solidFill>
              <a:latin typeface="Kai"/>
              <a:ea typeface="Kai"/>
              <a:cs typeface="Kai"/>
            </a:endParaRPr>
          </a:p>
        </p:txBody>
      </p:sp>
      <p:pic>
        <p:nvPicPr>
          <p:cNvPr id="7" name="Content Placeholder 3"/>
          <p:cNvPicPr>
            <a:picLocks noChangeAspect="1"/>
          </p:cNvPicPr>
          <p:nvPr/>
        </p:nvPicPr>
        <p:blipFill>
          <a:blip r:embed="rId2"/>
          <a:srcRect l="-35233" r="-35233"/>
          <a:stretch>
            <a:fillRect/>
          </a:stretch>
        </p:blipFill>
        <p:spPr>
          <a:xfrm>
            <a:off x="581866" y="1618005"/>
            <a:ext cx="4036901" cy="222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2870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112245" y="2835180"/>
            <a:ext cx="12105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4000" dirty="0" smtClean="0">
                <a:latin typeface="Kai"/>
                <a:ea typeface="Kai"/>
                <a:cs typeface="Kai"/>
              </a:rPr>
              <a:t>阳台</a:t>
            </a:r>
            <a:endParaRPr lang="en-US" sz="4000" dirty="0">
              <a:latin typeface="Kai"/>
              <a:ea typeface="Kai"/>
              <a:cs typeface="Kai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5000339"/>
              </p:ext>
            </p:extLst>
          </p:nvPr>
        </p:nvGraphicFramePr>
        <p:xfrm>
          <a:off x="1524000" y="331713"/>
          <a:ext cx="651581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7527"/>
                <a:gridCol w="747020"/>
                <a:gridCol w="3156163"/>
                <a:gridCol w="915100"/>
              </a:tblGrid>
              <a:tr h="560313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Kai"/>
                          <a:ea typeface="Kai"/>
                          <a:cs typeface="Kai"/>
                        </a:rPr>
                        <a:t>Places</a:t>
                      </a:r>
                    </a:p>
                    <a:p>
                      <a:pPr algn="ctr"/>
                      <a:r>
                        <a:rPr lang="zh-CN" altLang="en-US" sz="3200" dirty="0" smtClean="0">
                          <a:latin typeface="Kai"/>
                          <a:ea typeface="Kai"/>
                          <a:cs typeface="Kai"/>
                        </a:rPr>
                        <a:t>人</a:t>
                      </a:r>
                      <a:endParaRPr lang="en-US" sz="3200" dirty="0"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FF0000"/>
                          </a:solidFill>
                          <a:latin typeface="Kai"/>
                          <a:ea typeface="Kai"/>
                          <a:cs typeface="Kai"/>
                        </a:rPr>
                        <a:t>在</a:t>
                      </a:r>
                      <a:endParaRPr lang="en-US" sz="3200" dirty="0">
                        <a:solidFill>
                          <a:srgbClr val="FF0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前／后／左／右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边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对面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4102551" y="2835180"/>
            <a:ext cx="6976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4000" dirty="0">
                <a:solidFill>
                  <a:srgbClr val="FF0000"/>
                </a:solidFill>
                <a:latin typeface="Kai"/>
                <a:ea typeface="Kai"/>
                <a:cs typeface="Kai"/>
              </a:rPr>
              <a:t>在</a:t>
            </a:r>
            <a:endParaRPr lang="en-US" sz="4000" dirty="0">
              <a:solidFill>
                <a:srgbClr val="FF0000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59615" y="2812746"/>
            <a:ext cx="17235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40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前边。</a:t>
            </a:r>
            <a:endParaRPr lang="en-US" sz="4000" dirty="0">
              <a:solidFill>
                <a:srgbClr val="008000"/>
              </a:solidFill>
              <a:latin typeface="Kai"/>
              <a:ea typeface="Kai"/>
              <a:cs typeface="Kai"/>
            </a:endParaRPr>
          </a:p>
        </p:txBody>
      </p:sp>
      <p:pic>
        <p:nvPicPr>
          <p:cNvPr id="8" name="Content Placeholder 3"/>
          <p:cNvPicPr>
            <a:picLocks noChangeAspect="1"/>
          </p:cNvPicPr>
          <p:nvPr/>
        </p:nvPicPr>
        <p:blipFill>
          <a:blip r:embed="rId2"/>
          <a:srcRect l="-18187" r="-18187"/>
          <a:stretch>
            <a:fillRect/>
          </a:stretch>
        </p:blipFill>
        <p:spPr>
          <a:xfrm>
            <a:off x="513716" y="1690279"/>
            <a:ext cx="3803603" cy="2091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8126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5217110"/>
              </p:ext>
            </p:extLst>
          </p:nvPr>
        </p:nvGraphicFramePr>
        <p:xfrm>
          <a:off x="410861" y="331713"/>
          <a:ext cx="8450671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0018"/>
                <a:gridCol w="805300"/>
                <a:gridCol w="2060184"/>
                <a:gridCol w="3128149"/>
                <a:gridCol w="747020"/>
              </a:tblGrid>
              <a:tr h="560313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Places1</a:t>
                      </a:r>
                    </a:p>
                    <a:p>
                      <a:pPr algn="ctr"/>
                      <a:r>
                        <a:rPr lang="zh-CN" alt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endParaRPr lang="en-US" sz="3200" dirty="0">
                        <a:solidFill>
                          <a:schemeClr val="tx1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FF0000"/>
                          </a:solidFill>
                          <a:latin typeface="Kai"/>
                          <a:ea typeface="Kai"/>
                          <a:cs typeface="Kai"/>
                        </a:rPr>
                        <a:t>在</a:t>
                      </a:r>
                      <a:endParaRPr lang="en-US" sz="3200" dirty="0" smtClean="0">
                        <a:solidFill>
                          <a:srgbClr val="FF0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Places2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（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的）</a:t>
                      </a:r>
                      <a:endParaRPr lang="en-US" sz="3200" dirty="0" smtClean="0">
                        <a:solidFill>
                          <a:srgbClr val="0000FF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前／后／左／右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边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对面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10861" y="1790924"/>
            <a:ext cx="3864910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Kai"/>
                <a:ea typeface="Kai"/>
                <a:cs typeface="Kai"/>
              </a:rPr>
              <a:t>图书馆</a:t>
            </a:r>
            <a:r>
              <a:rPr lang="zh-CN" altLang="en-US" sz="28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在</a:t>
            </a:r>
            <a:r>
              <a:rPr lang="zh-CN" altLang="en-US" sz="28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我的</a:t>
            </a:r>
            <a:r>
              <a:rPr lang="zh-CN" altLang="en-US" sz="28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左边</a:t>
            </a:r>
            <a:r>
              <a:rPr lang="zh-CN" altLang="en-US" sz="2800" dirty="0" smtClean="0">
                <a:latin typeface="Kai"/>
                <a:ea typeface="Kai"/>
                <a:cs typeface="Kai"/>
              </a:rPr>
              <a:t>。</a:t>
            </a:r>
            <a:endParaRPr lang="en-GB" altLang="zh-CN" sz="2800" dirty="0" smtClean="0">
              <a:latin typeface="Kai"/>
              <a:ea typeface="Kai"/>
              <a:cs typeface="Kai"/>
            </a:endParaRPr>
          </a:p>
          <a:p>
            <a:r>
              <a:rPr lang="en-GB" sz="2400" dirty="0" err="1"/>
              <a:t>túshūguǎn</a:t>
            </a:r>
            <a:r>
              <a:rPr lang="en-GB" sz="2400" dirty="0"/>
              <a:t> </a:t>
            </a:r>
            <a:r>
              <a:rPr lang="en-GB" sz="2400" dirty="0" err="1"/>
              <a:t>zài</a:t>
            </a:r>
            <a:r>
              <a:rPr lang="en-GB" sz="2400" dirty="0"/>
              <a:t> </a:t>
            </a:r>
            <a:r>
              <a:rPr lang="en-GB" sz="2400" dirty="0" err="1"/>
              <a:t>Wǒ</a:t>
            </a:r>
            <a:r>
              <a:rPr lang="en-GB" sz="2400" dirty="0"/>
              <a:t> de </a:t>
            </a:r>
            <a:r>
              <a:rPr lang="en-GB" sz="2400" dirty="0" err="1"/>
              <a:t>zuǒbiān</a:t>
            </a:r>
            <a:r>
              <a:rPr lang="en-GB" sz="2400" dirty="0"/>
              <a:t> </a:t>
            </a:r>
            <a:endParaRPr lang="en-GB" altLang="zh-CN" sz="2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410861" y="3201563"/>
            <a:ext cx="4081466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Kai"/>
                <a:ea typeface="Kai"/>
                <a:cs typeface="Kai"/>
              </a:rPr>
              <a:t>火车站</a:t>
            </a:r>
            <a:r>
              <a:rPr lang="zh-CN" altLang="en-US" sz="28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在</a:t>
            </a:r>
            <a:r>
              <a:rPr lang="zh-CN" altLang="en-US" sz="2800" dirty="0">
                <a:solidFill>
                  <a:srgbClr val="0000FF"/>
                </a:solidFill>
                <a:latin typeface="Kai"/>
                <a:ea typeface="Kai"/>
                <a:cs typeface="Kai"/>
              </a:rPr>
              <a:t>我</a:t>
            </a:r>
            <a:r>
              <a:rPr lang="zh-CN" altLang="en-US" sz="28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的</a:t>
            </a:r>
            <a:r>
              <a:rPr lang="zh-CN" altLang="en-US" sz="28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右边</a:t>
            </a:r>
            <a:r>
              <a:rPr lang="zh-CN" altLang="en-US" sz="2800" dirty="0" smtClean="0">
                <a:latin typeface="Kai"/>
                <a:ea typeface="Kai"/>
                <a:cs typeface="Kai"/>
              </a:rPr>
              <a:t>。</a:t>
            </a:r>
            <a:endParaRPr lang="en-GB" altLang="zh-CN" sz="2800" dirty="0" smtClean="0">
              <a:latin typeface="Kai"/>
              <a:ea typeface="Kai"/>
              <a:cs typeface="Kai"/>
            </a:endParaRPr>
          </a:p>
          <a:p>
            <a:r>
              <a:rPr lang="en-GB" sz="2400" dirty="0" err="1"/>
              <a:t>huǒchēzhàn</a:t>
            </a:r>
            <a:r>
              <a:rPr lang="en-GB" sz="2400" dirty="0"/>
              <a:t> </a:t>
            </a:r>
            <a:r>
              <a:rPr lang="en-GB" sz="2400" dirty="0" err="1"/>
              <a:t>zài</a:t>
            </a:r>
            <a:r>
              <a:rPr lang="en-GB" sz="2400" dirty="0"/>
              <a:t> </a:t>
            </a:r>
            <a:r>
              <a:rPr lang="en-GB" sz="2400" dirty="0" err="1"/>
              <a:t>Wǒ</a:t>
            </a:r>
            <a:r>
              <a:rPr lang="en-GB" sz="2400" dirty="0"/>
              <a:t> de </a:t>
            </a:r>
            <a:r>
              <a:rPr lang="en-GB" sz="2400" dirty="0" err="1"/>
              <a:t>yòubiān</a:t>
            </a:r>
            <a:r>
              <a:rPr lang="en-GB" sz="2400" dirty="0"/>
              <a:t> </a:t>
            </a:r>
            <a:endParaRPr lang="en-GB" altLang="zh-CN" sz="24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22353" y="4589118"/>
            <a:ext cx="3560590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Kai"/>
                <a:ea typeface="Kai"/>
                <a:cs typeface="Kai"/>
              </a:rPr>
              <a:t>银行</a:t>
            </a:r>
            <a:r>
              <a:rPr lang="zh-CN" altLang="en-US" sz="28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在</a:t>
            </a:r>
            <a:r>
              <a:rPr lang="zh-CN" altLang="en-US" sz="28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我的</a:t>
            </a:r>
            <a:r>
              <a:rPr lang="zh-CN" altLang="en-US" sz="28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对面</a:t>
            </a:r>
            <a:r>
              <a:rPr lang="zh-CN" altLang="en-US" sz="2800" dirty="0" smtClean="0">
                <a:latin typeface="Kai"/>
                <a:ea typeface="Kai"/>
                <a:cs typeface="Kai"/>
              </a:rPr>
              <a:t>。</a:t>
            </a:r>
            <a:endParaRPr lang="en-GB" altLang="zh-CN" sz="2400" dirty="0" smtClean="0">
              <a:latin typeface="Kai"/>
              <a:ea typeface="Kai"/>
              <a:cs typeface="Kai"/>
            </a:endParaRPr>
          </a:p>
          <a:p>
            <a:r>
              <a:rPr lang="en-GB" sz="2400" dirty="0" err="1"/>
              <a:t>yínháng</a:t>
            </a:r>
            <a:r>
              <a:rPr lang="en-GB" sz="2400" dirty="0"/>
              <a:t> </a:t>
            </a:r>
            <a:r>
              <a:rPr lang="en-GB" sz="2400" dirty="0" err="1"/>
              <a:t>zài</a:t>
            </a:r>
            <a:r>
              <a:rPr lang="en-GB" sz="2400" dirty="0"/>
              <a:t> </a:t>
            </a:r>
            <a:r>
              <a:rPr lang="en-GB" sz="2400" dirty="0" err="1"/>
              <a:t>Wǒ</a:t>
            </a:r>
            <a:r>
              <a:rPr lang="en-GB" sz="2400" dirty="0"/>
              <a:t> de </a:t>
            </a:r>
            <a:r>
              <a:rPr lang="en-GB" sz="2400" dirty="0" err="1"/>
              <a:t>duìmiàn</a:t>
            </a:r>
            <a:r>
              <a:rPr lang="en-GB" sz="2400" dirty="0"/>
              <a:t> </a:t>
            </a:r>
            <a:endParaRPr lang="en-GB" altLang="zh-CN" sz="2400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0036" y="3813635"/>
            <a:ext cx="1550966" cy="155096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34154" y="4368774"/>
            <a:ext cx="1415772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latin typeface="Kai"/>
                <a:ea typeface="Kai"/>
                <a:cs typeface="Kai"/>
              </a:rPr>
              <a:t>图书馆</a:t>
            </a:r>
            <a:endParaRPr 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7599648" y="4368774"/>
            <a:ext cx="1415772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latin typeface="Kai"/>
                <a:ea typeface="Kai"/>
                <a:cs typeface="Kai"/>
              </a:rPr>
              <a:t>火车站</a:t>
            </a:r>
            <a:endParaRPr lang="en-US" sz="3200" dirty="0"/>
          </a:p>
        </p:txBody>
      </p:sp>
      <p:grpSp>
        <p:nvGrpSpPr>
          <p:cNvPr id="13" name="Group 12"/>
          <p:cNvGrpSpPr/>
          <p:nvPr/>
        </p:nvGrpSpPr>
        <p:grpSpPr>
          <a:xfrm>
            <a:off x="5194301" y="2929127"/>
            <a:ext cx="3293721" cy="884508"/>
            <a:chOff x="5465096" y="2292928"/>
            <a:chExt cx="3293721" cy="884508"/>
          </a:xfrm>
        </p:grpSpPr>
        <p:cxnSp>
          <p:nvCxnSpPr>
            <p:cNvPr id="9" name="Straight Connector 8"/>
            <p:cNvCxnSpPr/>
            <p:nvPr/>
          </p:nvCxnSpPr>
          <p:spPr>
            <a:xfrm flipH="1">
              <a:off x="5465096" y="3177436"/>
              <a:ext cx="329372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5465096" y="2737189"/>
              <a:ext cx="3293721" cy="0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5465096" y="2292928"/>
              <a:ext cx="329372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4" name="Rectangle 13"/>
          <p:cNvSpPr/>
          <p:nvPr/>
        </p:nvSpPr>
        <p:spPr>
          <a:xfrm>
            <a:off x="6340492" y="2142385"/>
            <a:ext cx="1005403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latin typeface="Kai"/>
                <a:ea typeface="Kai"/>
                <a:cs typeface="Kai"/>
              </a:rPr>
              <a:t>银</a:t>
            </a:r>
            <a:r>
              <a:rPr lang="zh-CN" altLang="en-US" sz="3200" dirty="0" smtClean="0">
                <a:latin typeface="Kai"/>
                <a:ea typeface="Kai"/>
                <a:cs typeface="Kai"/>
              </a:rPr>
              <a:t>行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963176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4833142" y="1787750"/>
            <a:ext cx="4028390" cy="4309559"/>
            <a:chOff x="4833142" y="1787750"/>
            <a:chExt cx="4028390" cy="4309559"/>
          </a:xfrm>
        </p:grpSpPr>
        <p:grpSp>
          <p:nvGrpSpPr>
            <p:cNvPr id="3" name="Group 2"/>
            <p:cNvGrpSpPr/>
            <p:nvPr/>
          </p:nvGrpSpPr>
          <p:grpSpPr>
            <a:xfrm>
              <a:off x="5194301" y="2929127"/>
              <a:ext cx="3293721" cy="884508"/>
              <a:chOff x="5465096" y="2292928"/>
              <a:chExt cx="3293721" cy="884508"/>
            </a:xfrm>
          </p:grpSpPr>
          <p:cxnSp>
            <p:nvCxnSpPr>
              <p:cNvPr id="4" name="Straight Connector 3"/>
              <p:cNvCxnSpPr/>
              <p:nvPr/>
            </p:nvCxnSpPr>
            <p:spPr>
              <a:xfrm flipH="1">
                <a:off x="5465096" y="3177436"/>
                <a:ext cx="3293721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" name="Straight Connector 4"/>
              <p:cNvCxnSpPr/>
              <p:nvPr/>
            </p:nvCxnSpPr>
            <p:spPr>
              <a:xfrm flipH="1">
                <a:off x="5465096" y="2737189"/>
                <a:ext cx="3293721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" name="Straight Connector 5"/>
              <p:cNvCxnSpPr/>
              <p:nvPr/>
            </p:nvCxnSpPr>
            <p:spPr>
              <a:xfrm flipH="1">
                <a:off x="5465096" y="2292928"/>
                <a:ext cx="3293721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8" name="Rectangle 7"/>
            <p:cNvSpPr/>
            <p:nvPr/>
          </p:nvSpPr>
          <p:spPr>
            <a:xfrm>
              <a:off x="6474643" y="3992040"/>
              <a:ext cx="1112436" cy="9919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dirty="0" smtClean="0">
                  <a:solidFill>
                    <a:srgbClr val="0000FF"/>
                  </a:solidFill>
                  <a:latin typeface="Kai"/>
                  <a:ea typeface="Kai"/>
                  <a:cs typeface="Kai"/>
                </a:rPr>
                <a:t>超市</a:t>
              </a:r>
              <a:endParaRPr lang="en-US" altLang="zh-CN" sz="3200" dirty="0" smtClean="0">
                <a:solidFill>
                  <a:srgbClr val="0000FF"/>
                </a:solidFill>
                <a:latin typeface="Kai"/>
                <a:ea typeface="Kai"/>
                <a:cs typeface="Kai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7678162" y="3982829"/>
              <a:ext cx="1112436" cy="9919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dirty="0" smtClean="0">
                  <a:latin typeface="Kai"/>
                  <a:ea typeface="Kai"/>
                  <a:cs typeface="Kai"/>
                </a:rPr>
                <a:t>银行</a:t>
              </a:r>
              <a:endParaRPr lang="en-US" altLang="zh-CN" sz="3200" dirty="0" smtClean="0">
                <a:latin typeface="Kai"/>
                <a:ea typeface="Kai"/>
                <a:cs typeface="Kai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4973209" y="3992040"/>
              <a:ext cx="1416765" cy="9919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dirty="0" smtClean="0">
                  <a:latin typeface="Kai"/>
                  <a:ea typeface="Kai"/>
                  <a:cs typeface="Kai"/>
                </a:rPr>
                <a:t>电影院</a:t>
              </a:r>
              <a:endParaRPr lang="en-US" altLang="zh-CN" sz="3200" dirty="0" smtClean="0">
                <a:latin typeface="Kai"/>
                <a:ea typeface="Kai"/>
                <a:cs typeface="Kai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312324" y="5105344"/>
              <a:ext cx="1533917" cy="9919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dirty="0" smtClean="0">
                  <a:latin typeface="Kai"/>
                  <a:ea typeface="Kai"/>
                  <a:cs typeface="Kai"/>
                </a:rPr>
                <a:t>图书馆</a:t>
              </a:r>
              <a:endParaRPr lang="en-US" altLang="zh-CN" sz="3200" dirty="0" smtClean="0">
                <a:latin typeface="Kai"/>
                <a:ea typeface="Kai"/>
                <a:cs typeface="Kai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020280" y="1800590"/>
              <a:ext cx="1657882" cy="9919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dirty="0" smtClean="0">
                  <a:solidFill>
                    <a:srgbClr val="0000FF"/>
                  </a:solidFill>
                  <a:latin typeface="Kai"/>
                  <a:ea typeface="Kai"/>
                  <a:cs typeface="Kai"/>
                </a:rPr>
                <a:t>博物馆</a:t>
              </a:r>
              <a:endParaRPr lang="en-US" altLang="zh-CN" sz="3200" dirty="0" smtClean="0">
                <a:solidFill>
                  <a:srgbClr val="0000FF"/>
                </a:solidFill>
                <a:latin typeface="Kai"/>
                <a:ea typeface="Kai"/>
                <a:cs typeface="Kai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833142" y="1787750"/>
              <a:ext cx="1112436" cy="9919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dirty="0" smtClean="0">
                  <a:solidFill>
                    <a:schemeClr val="tx1"/>
                  </a:solidFill>
                  <a:latin typeface="Kai"/>
                  <a:ea typeface="Kai"/>
                  <a:cs typeface="Kai"/>
                </a:rPr>
                <a:t>公园</a:t>
              </a:r>
              <a:endParaRPr lang="en-US" altLang="zh-CN" sz="3200" dirty="0" smtClean="0">
                <a:solidFill>
                  <a:schemeClr val="tx1"/>
                </a:solidFill>
                <a:latin typeface="Kai"/>
                <a:ea typeface="Kai"/>
                <a:cs typeface="Kai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749096" y="1800590"/>
              <a:ext cx="1112436" cy="9919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dirty="0" smtClean="0">
                  <a:latin typeface="Kai"/>
                  <a:ea typeface="Kai"/>
                  <a:cs typeface="Kai"/>
                </a:rPr>
                <a:t>商店</a:t>
              </a:r>
              <a:endParaRPr lang="en-US" altLang="zh-CN" sz="3200" dirty="0" smtClean="0">
                <a:latin typeface="Kai"/>
                <a:ea typeface="Kai"/>
                <a:cs typeface="Kai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71224" y="3050222"/>
            <a:ext cx="46478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000000"/>
                </a:solidFill>
                <a:latin typeface="Kai"/>
                <a:ea typeface="Kai"/>
                <a:cs typeface="Kai"/>
              </a:rPr>
              <a:t>公园</a:t>
            </a:r>
            <a:r>
              <a:rPr lang="zh-CN" altLang="en-US" sz="36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在</a:t>
            </a:r>
            <a:r>
              <a:rPr lang="zh-CN" altLang="en-US" sz="36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博物馆的</a:t>
            </a:r>
            <a:r>
              <a:rPr lang="en-US" altLang="zh-CN" sz="3600" dirty="0">
                <a:solidFill>
                  <a:srgbClr val="008000"/>
                </a:solidFill>
                <a:latin typeface="Kai"/>
                <a:ea typeface="Kai"/>
                <a:cs typeface="Kai"/>
              </a:rPr>
              <a:t> </a:t>
            </a:r>
            <a:r>
              <a:rPr lang="en-US" altLang="zh-CN" sz="36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    </a:t>
            </a:r>
            <a:r>
              <a:rPr lang="zh-CN" altLang="en-US" sz="3600" dirty="0" smtClean="0">
                <a:latin typeface="Kai"/>
                <a:ea typeface="Kai"/>
                <a:cs typeface="Kai"/>
              </a:rPr>
              <a:t>。</a:t>
            </a:r>
            <a:endParaRPr lang="en-GB" altLang="zh-CN" sz="3600" dirty="0" smtClean="0">
              <a:latin typeface="Kai"/>
              <a:ea typeface="Kai"/>
              <a:cs typeface="Kai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97646" y="3050222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左边</a:t>
            </a:r>
            <a:endParaRPr lang="en-US" sz="2000" dirty="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00821"/>
              </p:ext>
            </p:extLst>
          </p:nvPr>
        </p:nvGraphicFramePr>
        <p:xfrm>
          <a:off x="410861" y="331713"/>
          <a:ext cx="8450671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0018"/>
                <a:gridCol w="805300"/>
                <a:gridCol w="2060184"/>
                <a:gridCol w="3128149"/>
                <a:gridCol w="747020"/>
              </a:tblGrid>
              <a:tr h="560313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Places1</a:t>
                      </a:r>
                    </a:p>
                    <a:p>
                      <a:pPr algn="ctr"/>
                      <a:r>
                        <a:rPr lang="zh-CN" alt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endParaRPr lang="en-US" sz="3200" dirty="0">
                        <a:solidFill>
                          <a:schemeClr val="tx1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FF0000"/>
                          </a:solidFill>
                          <a:latin typeface="Kai"/>
                          <a:ea typeface="Kai"/>
                          <a:cs typeface="Kai"/>
                        </a:rPr>
                        <a:t>在</a:t>
                      </a:r>
                      <a:endParaRPr lang="en-US" sz="3200" dirty="0" smtClean="0">
                        <a:solidFill>
                          <a:srgbClr val="FF0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Places2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（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的）</a:t>
                      </a:r>
                      <a:endParaRPr lang="en-US" sz="3200" dirty="0" smtClean="0">
                        <a:solidFill>
                          <a:srgbClr val="0000FF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前／后／左／右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边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对面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94638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5194301" y="2929127"/>
            <a:ext cx="3293721" cy="884508"/>
            <a:chOff x="5465096" y="2292928"/>
            <a:chExt cx="3293721" cy="884508"/>
          </a:xfrm>
        </p:grpSpPr>
        <p:cxnSp>
          <p:nvCxnSpPr>
            <p:cNvPr id="4" name="Straight Connector 3"/>
            <p:cNvCxnSpPr/>
            <p:nvPr/>
          </p:nvCxnSpPr>
          <p:spPr>
            <a:xfrm flipH="1">
              <a:off x="5465096" y="3177436"/>
              <a:ext cx="329372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 flipH="1">
              <a:off x="5465096" y="2737189"/>
              <a:ext cx="3293721" cy="0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flipH="1">
              <a:off x="5465096" y="2292928"/>
              <a:ext cx="329372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" name="Rectangle 7"/>
          <p:cNvSpPr/>
          <p:nvPr/>
        </p:nvSpPr>
        <p:spPr>
          <a:xfrm>
            <a:off x="6474643" y="399204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超市</a:t>
            </a:r>
            <a:endParaRPr lang="en-US" altLang="zh-CN" sz="3200" dirty="0" smtClean="0">
              <a:solidFill>
                <a:srgbClr val="0000FF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678162" y="3982829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银行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73209" y="3992040"/>
            <a:ext cx="1416765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电影院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312324" y="5105344"/>
            <a:ext cx="1533917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图书馆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20280" y="1800590"/>
            <a:ext cx="1657882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博物馆</a:t>
            </a:r>
            <a:endParaRPr lang="en-US" altLang="zh-CN" sz="3200" dirty="0" smtClean="0">
              <a:solidFill>
                <a:srgbClr val="0000FF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33142" y="178775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chemeClr val="tx1"/>
                </a:solidFill>
                <a:latin typeface="Kai"/>
                <a:ea typeface="Kai"/>
                <a:cs typeface="Kai"/>
              </a:rPr>
              <a:t>公园</a:t>
            </a:r>
            <a:endParaRPr lang="en-US" altLang="zh-CN" sz="3200" dirty="0" smtClean="0">
              <a:solidFill>
                <a:schemeClr val="tx1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749096" y="180059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商店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1224" y="3050222"/>
            <a:ext cx="46478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000000"/>
                </a:solidFill>
                <a:latin typeface="Kai"/>
                <a:ea typeface="Kai"/>
                <a:cs typeface="Kai"/>
              </a:rPr>
              <a:t>商店</a:t>
            </a:r>
            <a:r>
              <a:rPr lang="zh-CN" altLang="en-US" sz="36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在</a:t>
            </a:r>
            <a:r>
              <a:rPr lang="zh-CN" altLang="en-US" sz="36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博物馆的</a:t>
            </a:r>
            <a:r>
              <a:rPr lang="en-US" altLang="zh-CN" sz="3600" dirty="0">
                <a:solidFill>
                  <a:srgbClr val="008000"/>
                </a:solidFill>
                <a:latin typeface="Kai"/>
                <a:ea typeface="Kai"/>
                <a:cs typeface="Kai"/>
              </a:rPr>
              <a:t> </a:t>
            </a:r>
            <a:r>
              <a:rPr lang="en-US" altLang="zh-CN" sz="36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    </a:t>
            </a:r>
            <a:r>
              <a:rPr lang="zh-CN" altLang="en-US" sz="3600" dirty="0" smtClean="0">
                <a:latin typeface="Kai"/>
                <a:ea typeface="Kai"/>
                <a:cs typeface="Kai"/>
              </a:rPr>
              <a:t>。</a:t>
            </a:r>
            <a:endParaRPr lang="en-GB" altLang="zh-CN" sz="3600" dirty="0" smtClean="0">
              <a:latin typeface="Kai"/>
              <a:ea typeface="Kai"/>
              <a:cs typeface="Kai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97646" y="3050222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右边</a:t>
            </a:r>
            <a:endParaRPr lang="en-US" sz="2000" dirty="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00821"/>
              </p:ext>
            </p:extLst>
          </p:nvPr>
        </p:nvGraphicFramePr>
        <p:xfrm>
          <a:off x="410861" y="331713"/>
          <a:ext cx="8450671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0018"/>
                <a:gridCol w="805300"/>
                <a:gridCol w="2060184"/>
                <a:gridCol w="3128149"/>
                <a:gridCol w="747020"/>
              </a:tblGrid>
              <a:tr h="560313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Places1</a:t>
                      </a:r>
                    </a:p>
                    <a:p>
                      <a:pPr algn="ctr"/>
                      <a:r>
                        <a:rPr lang="zh-CN" alt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endParaRPr lang="en-US" sz="3200" dirty="0">
                        <a:solidFill>
                          <a:schemeClr val="tx1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FF0000"/>
                          </a:solidFill>
                          <a:latin typeface="Kai"/>
                          <a:ea typeface="Kai"/>
                          <a:cs typeface="Kai"/>
                        </a:rPr>
                        <a:t>在</a:t>
                      </a:r>
                      <a:endParaRPr lang="en-US" sz="3200" dirty="0" smtClean="0">
                        <a:solidFill>
                          <a:srgbClr val="FF0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Places2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（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的）</a:t>
                      </a:r>
                      <a:endParaRPr lang="en-US" sz="3200" dirty="0" smtClean="0">
                        <a:solidFill>
                          <a:srgbClr val="0000FF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前／后／左／右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边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对面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16492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5194301" y="2929127"/>
            <a:ext cx="3293721" cy="884508"/>
            <a:chOff x="5465096" y="2292928"/>
            <a:chExt cx="3293721" cy="884508"/>
          </a:xfrm>
        </p:grpSpPr>
        <p:cxnSp>
          <p:nvCxnSpPr>
            <p:cNvPr id="4" name="Straight Connector 3"/>
            <p:cNvCxnSpPr/>
            <p:nvPr/>
          </p:nvCxnSpPr>
          <p:spPr>
            <a:xfrm flipH="1">
              <a:off x="5465096" y="3177436"/>
              <a:ext cx="329372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 flipH="1">
              <a:off x="5465096" y="2737189"/>
              <a:ext cx="3293721" cy="0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flipH="1">
              <a:off x="5465096" y="2292928"/>
              <a:ext cx="329372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" name="Rectangle 7"/>
          <p:cNvSpPr/>
          <p:nvPr/>
        </p:nvSpPr>
        <p:spPr>
          <a:xfrm>
            <a:off x="6474643" y="399204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超市</a:t>
            </a:r>
            <a:endParaRPr lang="en-US" altLang="zh-CN" sz="3200" dirty="0" smtClean="0">
              <a:solidFill>
                <a:srgbClr val="0000FF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678162" y="3982829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银行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73209" y="3992040"/>
            <a:ext cx="1416765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电影院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312324" y="5105344"/>
            <a:ext cx="1533917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图书馆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20280" y="1800590"/>
            <a:ext cx="1657882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博物馆</a:t>
            </a:r>
            <a:endParaRPr lang="en-US" altLang="zh-CN" sz="3200" dirty="0" smtClean="0">
              <a:solidFill>
                <a:srgbClr val="0000FF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33142" y="178775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chemeClr val="tx1"/>
                </a:solidFill>
                <a:latin typeface="Kai"/>
                <a:ea typeface="Kai"/>
                <a:cs typeface="Kai"/>
              </a:rPr>
              <a:t>公园</a:t>
            </a:r>
            <a:endParaRPr lang="en-US" altLang="zh-CN" sz="3200" dirty="0" smtClean="0">
              <a:solidFill>
                <a:schemeClr val="tx1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749096" y="180059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商店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1224" y="3050222"/>
            <a:ext cx="46478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000000"/>
                </a:solidFill>
                <a:latin typeface="Kai"/>
                <a:ea typeface="Kai"/>
                <a:cs typeface="Kai"/>
              </a:rPr>
              <a:t>超市</a:t>
            </a:r>
            <a:r>
              <a:rPr lang="zh-CN" altLang="en-US" sz="36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在</a:t>
            </a:r>
            <a:r>
              <a:rPr lang="zh-CN" altLang="en-US" sz="36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博物馆的</a:t>
            </a:r>
            <a:r>
              <a:rPr lang="en-US" altLang="zh-CN" sz="3600" dirty="0">
                <a:solidFill>
                  <a:srgbClr val="008000"/>
                </a:solidFill>
                <a:latin typeface="Kai"/>
                <a:ea typeface="Kai"/>
                <a:cs typeface="Kai"/>
              </a:rPr>
              <a:t> </a:t>
            </a:r>
            <a:r>
              <a:rPr lang="en-US" altLang="zh-CN" sz="36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    </a:t>
            </a:r>
            <a:r>
              <a:rPr lang="zh-CN" altLang="en-US" sz="3600" dirty="0" smtClean="0">
                <a:latin typeface="Kai"/>
                <a:ea typeface="Kai"/>
                <a:cs typeface="Kai"/>
              </a:rPr>
              <a:t>。</a:t>
            </a:r>
            <a:endParaRPr lang="en-GB" altLang="zh-CN" sz="3600" dirty="0" smtClean="0">
              <a:latin typeface="Kai"/>
              <a:ea typeface="Kai"/>
              <a:cs typeface="Kai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97646" y="3050222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对面</a:t>
            </a:r>
            <a:endParaRPr lang="en-US" sz="2000" dirty="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00821"/>
              </p:ext>
            </p:extLst>
          </p:nvPr>
        </p:nvGraphicFramePr>
        <p:xfrm>
          <a:off x="410861" y="331713"/>
          <a:ext cx="8450671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0018"/>
                <a:gridCol w="805300"/>
                <a:gridCol w="2060184"/>
                <a:gridCol w="3128149"/>
                <a:gridCol w="747020"/>
              </a:tblGrid>
              <a:tr h="560313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Places1</a:t>
                      </a:r>
                    </a:p>
                    <a:p>
                      <a:pPr algn="ctr"/>
                      <a:r>
                        <a:rPr lang="zh-CN" alt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endParaRPr lang="en-US" sz="3200" dirty="0">
                        <a:solidFill>
                          <a:schemeClr val="tx1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FF0000"/>
                          </a:solidFill>
                          <a:latin typeface="Kai"/>
                          <a:ea typeface="Kai"/>
                          <a:cs typeface="Kai"/>
                        </a:rPr>
                        <a:t>在</a:t>
                      </a:r>
                      <a:endParaRPr lang="en-US" sz="3200" dirty="0" smtClean="0">
                        <a:solidFill>
                          <a:srgbClr val="FF0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Places2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（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的）</a:t>
                      </a:r>
                      <a:endParaRPr lang="en-US" sz="3200" dirty="0" smtClean="0">
                        <a:solidFill>
                          <a:srgbClr val="0000FF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前／后／左／右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边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对面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641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5194301" y="2929127"/>
            <a:ext cx="3293721" cy="884508"/>
            <a:chOff x="5465096" y="2292928"/>
            <a:chExt cx="3293721" cy="884508"/>
          </a:xfrm>
        </p:grpSpPr>
        <p:cxnSp>
          <p:nvCxnSpPr>
            <p:cNvPr id="4" name="Straight Connector 3"/>
            <p:cNvCxnSpPr/>
            <p:nvPr/>
          </p:nvCxnSpPr>
          <p:spPr>
            <a:xfrm flipH="1">
              <a:off x="5465096" y="3177436"/>
              <a:ext cx="329372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 flipH="1">
              <a:off x="5465096" y="2737189"/>
              <a:ext cx="3293721" cy="0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flipH="1">
              <a:off x="5465096" y="2292928"/>
              <a:ext cx="329372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" name="Rectangle 7"/>
          <p:cNvSpPr/>
          <p:nvPr/>
        </p:nvSpPr>
        <p:spPr>
          <a:xfrm>
            <a:off x="6474643" y="399204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超市</a:t>
            </a:r>
            <a:endParaRPr lang="en-US" altLang="zh-CN" sz="3200" dirty="0" smtClean="0">
              <a:solidFill>
                <a:srgbClr val="0000FF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678162" y="3982829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银行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73209" y="3992040"/>
            <a:ext cx="1416765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电影院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312324" y="5105344"/>
            <a:ext cx="1533917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图书馆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20280" y="1800590"/>
            <a:ext cx="1657882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博物馆</a:t>
            </a:r>
            <a:endParaRPr lang="en-US" altLang="zh-CN" sz="3200" dirty="0" smtClean="0">
              <a:solidFill>
                <a:srgbClr val="0000FF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33142" y="178775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chemeClr val="tx1"/>
                </a:solidFill>
                <a:latin typeface="Kai"/>
                <a:ea typeface="Kai"/>
                <a:cs typeface="Kai"/>
              </a:rPr>
              <a:t>公园</a:t>
            </a:r>
            <a:endParaRPr lang="en-US" altLang="zh-CN" sz="3200" dirty="0" smtClean="0">
              <a:solidFill>
                <a:schemeClr val="tx1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749096" y="180059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商店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1224" y="3050222"/>
            <a:ext cx="48017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000000"/>
                </a:solidFill>
                <a:latin typeface="Kai"/>
                <a:ea typeface="Kai"/>
                <a:cs typeface="Kai"/>
              </a:rPr>
              <a:t>电影院</a:t>
            </a:r>
            <a:r>
              <a:rPr lang="zh-CN" altLang="en-US" sz="36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在</a:t>
            </a:r>
            <a:r>
              <a:rPr lang="zh-CN" altLang="en-US" sz="36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超市的</a:t>
            </a:r>
            <a:r>
              <a:rPr lang="en-US" altLang="zh-CN" sz="36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 </a:t>
            </a:r>
            <a:r>
              <a:rPr lang="en-US" altLang="zh-CN" sz="36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     </a:t>
            </a:r>
            <a:r>
              <a:rPr lang="zh-CN" altLang="en-US" sz="3600" dirty="0" smtClean="0">
                <a:latin typeface="Kai"/>
                <a:ea typeface="Kai"/>
                <a:cs typeface="Kai"/>
              </a:rPr>
              <a:t>。</a:t>
            </a:r>
            <a:endParaRPr lang="en-GB" altLang="zh-CN" sz="3600" dirty="0" smtClean="0">
              <a:latin typeface="Kai"/>
              <a:ea typeface="Kai"/>
              <a:cs typeface="Kai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78972" y="3050222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左边</a:t>
            </a:r>
            <a:endParaRPr lang="en-US" sz="2000" dirty="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00821"/>
              </p:ext>
            </p:extLst>
          </p:nvPr>
        </p:nvGraphicFramePr>
        <p:xfrm>
          <a:off x="410861" y="331713"/>
          <a:ext cx="8450671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0018"/>
                <a:gridCol w="805300"/>
                <a:gridCol w="2060184"/>
                <a:gridCol w="3128149"/>
                <a:gridCol w="747020"/>
              </a:tblGrid>
              <a:tr h="560313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Places1</a:t>
                      </a:r>
                    </a:p>
                    <a:p>
                      <a:pPr algn="ctr"/>
                      <a:r>
                        <a:rPr lang="zh-CN" alt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endParaRPr lang="en-US" sz="3200" dirty="0">
                        <a:solidFill>
                          <a:schemeClr val="tx1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FF0000"/>
                          </a:solidFill>
                          <a:latin typeface="Kai"/>
                          <a:ea typeface="Kai"/>
                          <a:cs typeface="Kai"/>
                        </a:rPr>
                        <a:t>在</a:t>
                      </a:r>
                      <a:endParaRPr lang="en-US" sz="3200" dirty="0" smtClean="0">
                        <a:solidFill>
                          <a:srgbClr val="FF0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Places2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（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的）</a:t>
                      </a:r>
                      <a:endParaRPr lang="en-US" sz="3200" dirty="0" smtClean="0">
                        <a:solidFill>
                          <a:srgbClr val="0000FF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前／后／左／右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边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对面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16491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5194301" y="2929127"/>
            <a:ext cx="3293721" cy="884508"/>
            <a:chOff x="5465096" y="2292928"/>
            <a:chExt cx="3293721" cy="884508"/>
          </a:xfrm>
        </p:grpSpPr>
        <p:cxnSp>
          <p:nvCxnSpPr>
            <p:cNvPr id="4" name="Straight Connector 3"/>
            <p:cNvCxnSpPr/>
            <p:nvPr/>
          </p:nvCxnSpPr>
          <p:spPr>
            <a:xfrm flipH="1">
              <a:off x="5465096" y="3177436"/>
              <a:ext cx="329372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 flipH="1">
              <a:off x="5465096" y="2737189"/>
              <a:ext cx="3293721" cy="0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flipH="1">
              <a:off x="5465096" y="2292928"/>
              <a:ext cx="329372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" name="Rectangle 7"/>
          <p:cNvSpPr/>
          <p:nvPr/>
        </p:nvSpPr>
        <p:spPr>
          <a:xfrm>
            <a:off x="6474643" y="399204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超市</a:t>
            </a:r>
            <a:endParaRPr lang="en-US" altLang="zh-CN" sz="3200" dirty="0" smtClean="0">
              <a:solidFill>
                <a:srgbClr val="0000FF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678162" y="3982829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银行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73209" y="3992040"/>
            <a:ext cx="1416765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电影院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312324" y="5105344"/>
            <a:ext cx="1533917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图书馆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20280" y="1800590"/>
            <a:ext cx="1657882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博物馆</a:t>
            </a:r>
            <a:endParaRPr lang="en-US" altLang="zh-CN" sz="3200" dirty="0" smtClean="0">
              <a:solidFill>
                <a:srgbClr val="0000FF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33142" y="178775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chemeClr val="tx1"/>
                </a:solidFill>
                <a:latin typeface="Kai"/>
                <a:ea typeface="Kai"/>
                <a:cs typeface="Kai"/>
              </a:rPr>
              <a:t>公园</a:t>
            </a:r>
            <a:endParaRPr lang="en-US" altLang="zh-CN" sz="3200" dirty="0" smtClean="0">
              <a:solidFill>
                <a:schemeClr val="tx1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749096" y="180059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商店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1224" y="3050222"/>
            <a:ext cx="48017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000000"/>
                </a:solidFill>
                <a:latin typeface="Kai"/>
                <a:ea typeface="Kai"/>
                <a:cs typeface="Kai"/>
              </a:rPr>
              <a:t>图书馆</a:t>
            </a:r>
            <a:r>
              <a:rPr lang="zh-CN" altLang="en-US" sz="36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在</a:t>
            </a:r>
            <a:r>
              <a:rPr lang="zh-CN" altLang="en-US" sz="36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超市的</a:t>
            </a:r>
            <a:r>
              <a:rPr lang="en-US" altLang="zh-CN" sz="36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 </a:t>
            </a:r>
            <a:r>
              <a:rPr lang="en-US" altLang="zh-CN" sz="36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     </a:t>
            </a:r>
            <a:r>
              <a:rPr lang="zh-CN" altLang="en-US" sz="3600" dirty="0" smtClean="0">
                <a:latin typeface="Kai"/>
                <a:ea typeface="Kai"/>
                <a:cs typeface="Kai"/>
              </a:rPr>
              <a:t>。</a:t>
            </a:r>
            <a:endParaRPr lang="en-GB" altLang="zh-CN" sz="3600" dirty="0" smtClean="0">
              <a:latin typeface="Kai"/>
              <a:ea typeface="Kai"/>
              <a:cs typeface="Kai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78972" y="3050222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前边</a:t>
            </a:r>
            <a:endParaRPr lang="en-US" sz="2000" dirty="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00821"/>
              </p:ext>
            </p:extLst>
          </p:nvPr>
        </p:nvGraphicFramePr>
        <p:xfrm>
          <a:off x="410861" y="331713"/>
          <a:ext cx="8450671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0018"/>
                <a:gridCol w="805300"/>
                <a:gridCol w="2060184"/>
                <a:gridCol w="3128149"/>
                <a:gridCol w="747020"/>
              </a:tblGrid>
              <a:tr h="560313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Places1</a:t>
                      </a:r>
                    </a:p>
                    <a:p>
                      <a:pPr algn="ctr"/>
                      <a:r>
                        <a:rPr lang="zh-CN" alt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endParaRPr lang="en-US" sz="3200" dirty="0">
                        <a:solidFill>
                          <a:schemeClr val="tx1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FF0000"/>
                          </a:solidFill>
                          <a:latin typeface="Kai"/>
                          <a:ea typeface="Kai"/>
                          <a:cs typeface="Kai"/>
                        </a:rPr>
                        <a:t>在</a:t>
                      </a:r>
                      <a:endParaRPr lang="en-US" sz="3200" dirty="0" smtClean="0">
                        <a:solidFill>
                          <a:srgbClr val="FF0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Places2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（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的）</a:t>
                      </a:r>
                      <a:endParaRPr lang="en-US" sz="3200" dirty="0" smtClean="0">
                        <a:solidFill>
                          <a:srgbClr val="0000FF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前／后／左／右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边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对面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860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5194301" y="2929127"/>
            <a:ext cx="3293721" cy="884508"/>
            <a:chOff x="5465096" y="2292928"/>
            <a:chExt cx="3293721" cy="884508"/>
          </a:xfrm>
        </p:grpSpPr>
        <p:cxnSp>
          <p:nvCxnSpPr>
            <p:cNvPr id="4" name="Straight Connector 3"/>
            <p:cNvCxnSpPr/>
            <p:nvPr/>
          </p:nvCxnSpPr>
          <p:spPr>
            <a:xfrm flipH="1">
              <a:off x="5465096" y="3177436"/>
              <a:ext cx="329372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 flipH="1">
              <a:off x="5465096" y="2737189"/>
              <a:ext cx="3293721" cy="0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flipH="1">
              <a:off x="5465096" y="2292928"/>
              <a:ext cx="329372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" name="Rectangle 7"/>
          <p:cNvSpPr/>
          <p:nvPr/>
        </p:nvSpPr>
        <p:spPr>
          <a:xfrm>
            <a:off x="6474643" y="399204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超市</a:t>
            </a:r>
            <a:endParaRPr lang="en-US" altLang="zh-CN" sz="3200" dirty="0" smtClean="0">
              <a:solidFill>
                <a:srgbClr val="0000FF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678162" y="3982829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银行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73209" y="3992040"/>
            <a:ext cx="1416765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电影院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312324" y="5105344"/>
            <a:ext cx="1533917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图书馆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20280" y="1800590"/>
            <a:ext cx="1657882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博物馆</a:t>
            </a:r>
            <a:endParaRPr lang="en-US" altLang="zh-CN" sz="3200" dirty="0" smtClean="0">
              <a:solidFill>
                <a:srgbClr val="0000FF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33142" y="178775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chemeClr val="tx1"/>
                </a:solidFill>
                <a:latin typeface="Kai"/>
                <a:ea typeface="Kai"/>
                <a:cs typeface="Kai"/>
              </a:rPr>
              <a:t>公园</a:t>
            </a:r>
            <a:endParaRPr lang="en-US" altLang="zh-CN" sz="3200" dirty="0" smtClean="0">
              <a:solidFill>
                <a:schemeClr val="tx1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749096" y="180059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商店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1224" y="3050222"/>
            <a:ext cx="43401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000000"/>
                </a:solidFill>
                <a:latin typeface="Kai"/>
                <a:ea typeface="Kai"/>
                <a:cs typeface="Kai"/>
              </a:rPr>
              <a:t>银行</a:t>
            </a:r>
            <a:r>
              <a:rPr lang="zh-CN" altLang="en-US" sz="36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在</a:t>
            </a:r>
            <a:r>
              <a:rPr lang="zh-CN" altLang="en-US" sz="36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超市的</a:t>
            </a:r>
            <a:r>
              <a:rPr lang="en-US" altLang="zh-CN" sz="36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 </a:t>
            </a:r>
            <a:r>
              <a:rPr lang="en-US" altLang="zh-CN" sz="36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     </a:t>
            </a:r>
            <a:r>
              <a:rPr lang="zh-CN" altLang="en-US" sz="3600" dirty="0" smtClean="0">
                <a:latin typeface="Kai"/>
                <a:ea typeface="Kai"/>
                <a:cs typeface="Kai"/>
              </a:rPr>
              <a:t>。</a:t>
            </a:r>
            <a:endParaRPr lang="en-GB" altLang="zh-CN" sz="3600" dirty="0" smtClean="0">
              <a:latin typeface="Kai"/>
              <a:ea typeface="Kai"/>
              <a:cs typeface="Kai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024137" y="3050222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右边</a:t>
            </a:r>
            <a:endParaRPr lang="en-US" sz="2000" dirty="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00821"/>
              </p:ext>
            </p:extLst>
          </p:nvPr>
        </p:nvGraphicFramePr>
        <p:xfrm>
          <a:off x="410861" y="331713"/>
          <a:ext cx="8450671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0018"/>
                <a:gridCol w="805300"/>
                <a:gridCol w="2060184"/>
                <a:gridCol w="3128149"/>
                <a:gridCol w="747020"/>
              </a:tblGrid>
              <a:tr h="560313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Places1</a:t>
                      </a:r>
                    </a:p>
                    <a:p>
                      <a:pPr algn="ctr"/>
                      <a:r>
                        <a:rPr lang="zh-CN" alt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endParaRPr lang="en-US" sz="3200" dirty="0">
                        <a:solidFill>
                          <a:schemeClr val="tx1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FF0000"/>
                          </a:solidFill>
                          <a:latin typeface="Kai"/>
                          <a:ea typeface="Kai"/>
                          <a:cs typeface="Kai"/>
                        </a:rPr>
                        <a:t>在</a:t>
                      </a:r>
                      <a:endParaRPr lang="en-US" sz="3200" dirty="0" smtClean="0">
                        <a:solidFill>
                          <a:srgbClr val="FF0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Places2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（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的）</a:t>
                      </a:r>
                      <a:endParaRPr lang="en-US" sz="3200" dirty="0" smtClean="0">
                        <a:solidFill>
                          <a:srgbClr val="0000FF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前／后／左／右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边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对面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2727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5194301" y="2929127"/>
            <a:ext cx="3293721" cy="884508"/>
            <a:chOff x="5465096" y="2292928"/>
            <a:chExt cx="3293721" cy="884508"/>
          </a:xfrm>
        </p:grpSpPr>
        <p:cxnSp>
          <p:nvCxnSpPr>
            <p:cNvPr id="4" name="Straight Connector 3"/>
            <p:cNvCxnSpPr/>
            <p:nvPr/>
          </p:nvCxnSpPr>
          <p:spPr>
            <a:xfrm flipH="1">
              <a:off x="5465096" y="3177436"/>
              <a:ext cx="329372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 flipH="1">
              <a:off x="5465096" y="2737189"/>
              <a:ext cx="3293721" cy="0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flipH="1">
              <a:off x="5465096" y="2292928"/>
              <a:ext cx="329372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" name="Rectangle 7"/>
          <p:cNvSpPr/>
          <p:nvPr/>
        </p:nvSpPr>
        <p:spPr>
          <a:xfrm>
            <a:off x="6474643" y="399204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超市</a:t>
            </a:r>
            <a:endParaRPr lang="en-US" altLang="zh-CN" sz="3200" dirty="0" smtClean="0">
              <a:solidFill>
                <a:srgbClr val="0000FF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678162" y="3982829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银行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73209" y="3992040"/>
            <a:ext cx="1416765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电影院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312324" y="5105344"/>
            <a:ext cx="1533917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图书馆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20280" y="1800590"/>
            <a:ext cx="1657882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博物馆</a:t>
            </a:r>
            <a:endParaRPr lang="en-US" altLang="zh-CN" sz="3200" dirty="0" smtClean="0">
              <a:solidFill>
                <a:srgbClr val="0000FF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33142" y="178775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chemeClr val="tx1"/>
                </a:solidFill>
                <a:latin typeface="Kai"/>
                <a:ea typeface="Kai"/>
                <a:cs typeface="Kai"/>
              </a:rPr>
              <a:t>公园</a:t>
            </a:r>
            <a:endParaRPr lang="en-US" altLang="zh-CN" sz="3200" dirty="0" smtClean="0">
              <a:solidFill>
                <a:schemeClr val="tx1"/>
              </a:solidFill>
              <a:latin typeface="Kai"/>
              <a:ea typeface="Kai"/>
              <a:cs typeface="Kai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749096" y="1800590"/>
            <a:ext cx="1112436" cy="9919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latin typeface="Kai"/>
                <a:ea typeface="Kai"/>
                <a:cs typeface="Kai"/>
              </a:rPr>
              <a:t>商店</a:t>
            </a:r>
            <a:endParaRPr lang="en-US" altLang="zh-CN" sz="3200" dirty="0" smtClean="0">
              <a:latin typeface="Kai"/>
              <a:ea typeface="Kai"/>
              <a:cs typeface="Kai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1224" y="3050222"/>
            <a:ext cx="48017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000000"/>
                </a:solidFill>
                <a:latin typeface="Kai"/>
                <a:ea typeface="Kai"/>
                <a:cs typeface="Kai"/>
              </a:rPr>
              <a:t>博物馆</a:t>
            </a:r>
            <a:r>
              <a:rPr lang="zh-CN" altLang="en-US" sz="3600" dirty="0" smtClean="0">
                <a:solidFill>
                  <a:srgbClr val="FF0000"/>
                </a:solidFill>
                <a:latin typeface="Kai"/>
                <a:ea typeface="Kai"/>
                <a:cs typeface="Kai"/>
              </a:rPr>
              <a:t>在</a:t>
            </a:r>
            <a:r>
              <a:rPr lang="zh-CN" altLang="en-US" sz="36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超市的</a:t>
            </a:r>
            <a:r>
              <a:rPr lang="en-US" altLang="zh-CN" sz="3600" dirty="0" smtClean="0">
                <a:solidFill>
                  <a:srgbClr val="0000FF"/>
                </a:solidFill>
                <a:latin typeface="Kai"/>
                <a:ea typeface="Kai"/>
                <a:cs typeface="Kai"/>
              </a:rPr>
              <a:t> </a:t>
            </a:r>
            <a:r>
              <a:rPr lang="en-US" altLang="zh-CN" sz="36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     </a:t>
            </a:r>
            <a:r>
              <a:rPr lang="zh-CN" altLang="en-US" sz="3600" dirty="0" smtClean="0">
                <a:latin typeface="Kai"/>
                <a:ea typeface="Kai"/>
                <a:cs typeface="Kai"/>
              </a:rPr>
              <a:t>。</a:t>
            </a:r>
            <a:endParaRPr lang="en-GB" altLang="zh-CN" sz="3600" dirty="0" smtClean="0">
              <a:latin typeface="Kai"/>
              <a:ea typeface="Kai"/>
              <a:cs typeface="Kai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41621" y="3037399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srgbClr val="008000"/>
                </a:solidFill>
                <a:latin typeface="Kai"/>
                <a:ea typeface="Kai"/>
                <a:cs typeface="Kai"/>
              </a:rPr>
              <a:t>对面</a:t>
            </a:r>
            <a:endParaRPr lang="en-US" sz="2000" dirty="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00821"/>
              </p:ext>
            </p:extLst>
          </p:nvPr>
        </p:nvGraphicFramePr>
        <p:xfrm>
          <a:off x="410861" y="331713"/>
          <a:ext cx="8450671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0018"/>
                <a:gridCol w="805300"/>
                <a:gridCol w="2060184"/>
                <a:gridCol w="3128149"/>
                <a:gridCol w="747020"/>
              </a:tblGrid>
              <a:tr h="560313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Places1</a:t>
                      </a:r>
                    </a:p>
                    <a:p>
                      <a:pPr algn="ctr"/>
                      <a:r>
                        <a:rPr lang="zh-CN" alt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endParaRPr lang="en-US" sz="3200" dirty="0">
                        <a:solidFill>
                          <a:schemeClr val="tx1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FF0000"/>
                          </a:solidFill>
                          <a:latin typeface="Kai"/>
                          <a:ea typeface="Kai"/>
                          <a:cs typeface="Kai"/>
                        </a:rPr>
                        <a:t>在</a:t>
                      </a:r>
                      <a:endParaRPr lang="en-US" sz="3200" dirty="0" smtClean="0">
                        <a:solidFill>
                          <a:srgbClr val="FF0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Places2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（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的）</a:t>
                      </a:r>
                      <a:endParaRPr lang="en-US" sz="3200" dirty="0" smtClean="0">
                        <a:solidFill>
                          <a:srgbClr val="0000FF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前／后／左／右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边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对面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54240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1227747" y="1584620"/>
            <a:ext cx="6870436" cy="5210856"/>
            <a:chOff x="1227747" y="1584620"/>
            <a:chExt cx="6870436" cy="5210856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2"/>
            <a:srcRect l="5845" t="5486"/>
            <a:stretch/>
          </p:blipFill>
          <p:spPr>
            <a:xfrm>
              <a:off x="1227747" y="1584620"/>
              <a:ext cx="6870436" cy="4626080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4162903" y="1729800"/>
              <a:ext cx="1005403" cy="58477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lvl="0" algn="ctr"/>
              <a:r>
                <a:rPr lang="zh-CN" altLang="en-US" sz="3200" dirty="0" smtClean="0">
                  <a:solidFill>
                    <a:prstClr val="black"/>
                  </a:solidFill>
                  <a:latin typeface="Kai"/>
                  <a:ea typeface="Kai"/>
                  <a:cs typeface="Kai"/>
                </a:rPr>
                <a:t>阳台</a:t>
              </a:r>
              <a:endParaRPr lang="en-US" sz="3200" dirty="0">
                <a:solidFill>
                  <a:prstClr val="black"/>
                </a:solidFill>
                <a:latin typeface="Kai"/>
                <a:ea typeface="Kai"/>
                <a:cs typeface="Kai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1765896" y="2151241"/>
              <a:ext cx="1005403" cy="58477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lvl="0" algn="ctr"/>
              <a:r>
                <a:rPr lang="zh-CN" altLang="en-US" sz="3200" dirty="0" smtClean="0">
                  <a:solidFill>
                    <a:prstClr val="black"/>
                  </a:solidFill>
                  <a:latin typeface="Kai"/>
                  <a:ea typeface="Kai"/>
                  <a:cs typeface="Kai"/>
                </a:rPr>
                <a:t>阳台</a:t>
              </a:r>
              <a:endParaRPr lang="en-US" sz="3200" dirty="0">
                <a:solidFill>
                  <a:prstClr val="black"/>
                </a:solidFill>
                <a:latin typeface="Kai"/>
                <a:ea typeface="Kai"/>
                <a:cs typeface="Kai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535451" y="2022188"/>
              <a:ext cx="1005403" cy="58477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lvl="0" algn="ctr"/>
              <a:r>
                <a:rPr lang="zh-CN" altLang="en-US" sz="3200" dirty="0" smtClean="0">
                  <a:solidFill>
                    <a:prstClr val="black"/>
                  </a:solidFill>
                  <a:latin typeface="Kai"/>
                  <a:ea typeface="Kai"/>
                  <a:cs typeface="Kai"/>
                </a:rPr>
                <a:t>阳台</a:t>
              </a:r>
              <a:endParaRPr lang="en-US" sz="3200" dirty="0">
                <a:solidFill>
                  <a:prstClr val="black"/>
                </a:solidFill>
                <a:latin typeface="Kai"/>
                <a:ea typeface="Kai"/>
                <a:cs typeface="Kai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1702994" y="3097233"/>
              <a:ext cx="1005403" cy="58477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lvl="0" algn="ctr"/>
              <a:r>
                <a:rPr lang="zh-CN" altLang="en-US" sz="3200" dirty="0" smtClean="0">
                  <a:solidFill>
                    <a:prstClr val="black"/>
                  </a:solidFill>
                  <a:latin typeface="Kai"/>
                  <a:ea typeface="Kai"/>
                  <a:cs typeface="Kai"/>
                </a:rPr>
                <a:t>卧室</a:t>
              </a:r>
              <a:endParaRPr lang="en-US" sz="3200" dirty="0">
                <a:solidFill>
                  <a:prstClr val="black"/>
                </a:solidFill>
                <a:latin typeface="Kai"/>
                <a:ea typeface="Kai"/>
                <a:cs typeface="Kai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6725481" y="3312884"/>
              <a:ext cx="1005403" cy="58477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lvl="0" algn="ctr"/>
              <a:r>
                <a:rPr lang="zh-CN" altLang="en-US" sz="3200" dirty="0" smtClean="0">
                  <a:solidFill>
                    <a:prstClr val="black"/>
                  </a:solidFill>
                  <a:latin typeface="Kai"/>
                  <a:ea typeface="Kai"/>
                  <a:cs typeface="Kai"/>
                </a:rPr>
                <a:t>卧室</a:t>
              </a:r>
              <a:endParaRPr lang="en-US" sz="3200" dirty="0">
                <a:solidFill>
                  <a:prstClr val="black"/>
                </a:solidFill>
                <a:latin typeface="Kai"/>
                <a:ea typeface="Kai"/>
                <a:cs typeface="Kai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4599407" y="3389621"/>
              <a:ext cx="1005403" cy="58477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lvl="0" algn="ctr"/>
              <a:r>
                <a:rPr lang="zh-CN" altLang="en-US" sz="3200" dirty="0" smtClean="0">
                  <a:solidFill>
                    <a:prstClr val="black"/>
                  </a:solidFill>
                  <a:latin typeface="Kai"/>
                  <a:ea typeface="Kai"/>
                  <a:cs typeface="Kai"/>
                </a:rPr>
                <a:t>客厅</a:t>
              </a:r>
              <a:endParaRPr lang="en-US" sz="3200" dirty="0">
                <a:solidFill>
                  <a:prstClr val="black"/>
                </a:solidFill>
                <a:latin typeface="Kai"/>
                <a:ea typeface="Kai"/>
                <a:cs typeface="Kai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7038155" y="5225947"/>
              <a:ext cx="1005403" cy="58477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lvl="0" algn="ctr"/>
              <a:r>
                <a:rPr lang="zh-CN" altLang="en-US" sz="3200" dirty="0" smtClean="0">
                  <a:solidFill>
                    <a:prstClr val="black"/>
                  </a:solidFill>
                  <a:latin typeface="Kai"/>
                  <a:ea typeface="Kai"/>
                  <a:cs typeface="Kai"/>
                </a:rPr>
                <a:t>厨房</a:t>
              </a:r>
              <a:endParaRPr lang="en-US" sz="3200" dirty="0">
                <a:solidFill>
                  <a:prstClr val="black"/>
                </a:solidFill>
                <a:latin typeface="Kai"/>
                <a:ea typeface="Kai"/>
                <a:cs typeface="Kai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720079" y="5358409"/>
              <a:ext cx="1005403" cy="58477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lvl="0" algn="ctr"/>
              <a:r>
                <a:rPr lang="zh-CN" altLang="en-US" sz="3200" dirty="0" smtClean="0">
                  <a:solidFill>
                    <a:prstClr val="black"/>
                  </a:solidFill>
                  <a:latin typeface="Kai"/>
                  <a:ea typeface="Kai"/>
                  <a:cs typeface="Kai"/>
                </a:rPr>
                <a:t>厕所</a:t>
              </a:r>
              <a:endParaRPr lang="en-US" sz="3200" dirty="0">
                <a:solidFill>
                  <a:prstClr val="black"/>
                </a:solidFill>
                <a:latin typeface="Kai"/>
                <a:ea typeface="Kai"/>
                <a:cs typeface="Kai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482998" y="5518335"/>
              <a:ext cx="1005403" cy="58477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lvl="0" algn="ctr"/>
              <a:r>
                <a:rPr lang="zh-CN" altLang="en-US" sz="3200" dirty="0" smtClean="0">
                  <a:solidFill>
                    <a:prstClr val="black"/>
                  </a:solidFill>
                  <a:latin typeface="Kai"/>
                  <a:ea typeface="Kai"/>
                  <a:cs typeface="Kai"/>
                </a:rPr>
                <a:t>饭厅</a:t>
              </a:r>
              <a:endParaRPr lang="en-US" sz="3200" dirty="0">
                <a:solidFill>
                  <a:prstClr val="black"/>
                </a:solidFill>
                <a:latin typeface="Kai"/>
                <a:ea typeface="Kai"/>
                <a:cs typeface="Kai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434065" y="5358409"/>
              <a:ext cx="1005403" cy="58477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lvl="0" algn="ctr"/>
              <a:r>
                <a:rPr lang="zh-CN" altLang="en-US" sz="3200" dirty="0" smtClean="0">
                  <a:solidFill>
                    <a:prstClr val="black"/>
                  </a:solidFill>
                  <a:latin typeface="Kai"/>
                  <a:ea typeface="Kai"/>
                  <a:cs typeface="Kai"/>
                </a:rPr>
                <a:t>浴室</a:t>
              </a:r>
              <a:endParaRPr lang="en-US" sz="3200" dirty="0">
                <a:solidFill>
                  <a:prstClr val="black"/>
                </a:solidFill>
                <a:latin typeface="Kai"/>
                <a:ea typeface="Kai"/>
                <a:cs typeface="Kai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397398" y="6210700"/>
              <a:ext cx="1005403" cy="58477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lvl="0" algn="ctr"/>
              <a:r>
                <a:rPr lang="zh-CN" altLang="en-US" sz="3200" dirty="0" smtClean="0">
                  <a:solidFill>
                    <a:prstClr val="black"/>
                  </a:solidFill>
                  <a:latin typeface="Kai"/>
                  <a:ea typeface="Kai"/>
                  <a:cs typeface="Kai"/>
                </a:rPr>
                <a:t>大门</a:t>
              </a:r>
              <a:endParaRPr lang="en-US" sz="3200" dirty="0">
                <a:solidFill>
                  <a:prstClr val="black"/>
                </a:solidFill>
                <a:latin typeface="Kai"/>
                <a:ea typeface="Kai"/>
                <a:cs typeface="Kai"/>
              </a:endParaRPr>
            </a:p>
          </p:txBody>
        </p:sp>
      </p:grp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00821"/>
              </p:ext>
            </p:extLst>
          </p:nvPr>
        </p:nvGraphicFramePr>
        <p:xfrm>
          <a:off x="410861" y="331713"/>
          <a:ext cx="8450671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0018"/>
                <a:gridCol w="805300"/>
                <a:gridCol w="2060184"/>
                <a:gridCol w="3128149"/>
                <a:gridCol w="747020"/>
              </a:tblGrid>
              <a:tr h="560313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Places1</a:t>
                      </a:r>
                    </a:p>
                    <a:p>
                      <a:pPr algn="ctr"/>
                      <a:r>
                        <a:rPr lang="zh-CN" altLang="en-US" sz="3200" dirty="0" smtClean="0">
                          <a:solidFill>
                            <a:schemeClr val="tx1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endParaRPr lang="en-US" sz="3200" dirty="0">
                        <a:solidFill>
                          <a:schemeClr val="tx1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FF0000"/>
                          </a:solidFill>
                          <a:latin typeface="Kai"/>
                          <a:ea typeface="Kai"/>
                          <a:cs typeface="Kai"/>
                        </a:rPr>
                        <a:t>在</a:t>
                      </a:r>
                      <a:endParaRPr lang="en-US" sz="3200" dirty="0" smtClean="0">
                        <a:solidFill>
                          <a:srgbClr val="FF0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Places2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人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（</a:t>
                      </a:r>
                      <a:r>
                        <a:rPr lang="zh-CN" altLang="en-US" sz="3200" dirty="0" smtClean="0">
                          <a:solidFill>
                            <a:srgbClr val="0000FF"/>
                          </a:solidFill>
                          <a:latin typeface="Kai"/>
                          <a:ea typeface="Kai"/>
                          <a:cs typeface="Kai"/>
                        </a:rPr>
                        <a:t>的）</a:t>
                      </a:r>
                      <a:endParaRPr lang="en-US" sz="3200" dirty="0" smtClean="0">
                        <a:solidFill>
                          <a:srgbClr val="0000FF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前／后／左／右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边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>
                          <a:solidFill>
                            <a:srgbClr val="008000"/>
                          </a:solidFill>
                          <a:latin typeface="Kai"/>
                          <a:ea typeface="Kai"/>
                          <a:cs typeface="Kai"/>
                        </a:rPr>
                        <a:t>对面</a:t>
                      </a:r>
                      <a:endParaRPr lang="en-US" sz="3200" dirty="0">
                        <a:solidFill>
                          <a:srgbClr val="008000"/>
                        </a:solidFill>
                        <a:latin typeface="Kai"/>
                        <a:ea typeface="Kai"/>
                        <a:cs typeface="Kai"/>
                      </a:endParaRPr>
                    </a:p>
                  </a:txBody>
                  <a:tcPr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0071" y="4443199"/>
            <a:ext cx="690760" cy="69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2721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552</Words>
  <Application>Microsoft Macintosh PowerPoint</Application>
  <PresentationFormat>On-screen Show (4:3)</PresentationFormat>
  <Paragraphs>210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在哪儿见面？ zài nǎr jiànmiàn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George Watson's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在哪儿见面？ zài nǎr jiànmiàn</dc:title>
  <dc:creator>IT Services</dc:creator>
  <cp:lastModifiedBy>IT Services</cp:lastModifiedBy>
  <cp:revision>16</cp:revision>
  <dcterms:created xsi:type="dcterms:W3CDTF">2013-05-01T08:17:47Z</dcterms:created>
  <dcterms:modified xsi:type="dcterms:W3CDTF">2013-05-01T14:40:50Z</dcterms:modified>
</cp:coreProperties>
</file>