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85" r:id="rId3"/>
    <p:sldId id="286" r:id="rId4"/>
    <p:sldId id="287" r:id="rId5"/>
    <p:sldId id="257" r:id="rId6"/>
    <p:sldId id="258" r:id="rId7"/>
    <p:sldId id="259" r:id="rId8"/>
    <p:sldId id="283" r:id="rId9"/>
    <p:sldId id="260" r:id="rId10"/>
    <p:sldId id="261" r:id="rId11"/>
    <p:sldId id="281" r:id="rId12"/>
    <p:sldId id="268" r:id="rId13"/>
    <p:sldId id="269" r:id="rId14"/>
    <p:sldId id="270" r:id="rId15"/>
    <p:sldId id="284" r:id="rId16"/>
    <p:sldId id="271" r:id="rId17"/>
    <p:sldId id="272" r:id="rId18"/>
    <p:sldId id="282" r:id="rId19"/>
    <p:sldId id="288" r:id="rId20"/>
    <p:sldId id="289" r:id="rId21"/>
    <p:sldId id="262" r:id="rId22"/>
    <p:sldId id="263" r:id="rId23"/>
    <p:sldId id="264" r:id="rId24"/>
    <p:sldId id="265" r:id="rId25"/>
    <p:sldId id="266" r:id="rId26"/>
    <p:sldId id="267" r:id="rId27"/>
    <p:sldId id="273" r:id="rId28"/>
    <p:sldId id="274" r:id="rId29"/>
    <p:sldId id="275" r:id="rId30"/>
    <p:sldId id="276" r:id="rId31"/>
    <p:sldId id="277" r:id="rId32"/>
    <p:sldId id="278" r:id="rId33"/>
    <p:sldId id="279" r:id="rId34"/>
    <p:sldId id="280" r:id="rId3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51" autoAdjust="0"/>
    <p:restoredTop sz="94660"/>
  </p:normalViewPr>
  <p:slideViewPr>
    <p:cSldViewPr snapToGrid="0" snapToObjects="1">
      <p:cViewPr varScale="1">
        <p:scale>
          <a:sx n="135" d="100"/>
          <a:sy n="135" d="100"/>
        </p:scale>
        <p:origin x="-936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printerSettings" Target="printerSettings/printerSettings1.bin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CN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FB7AD-5510-194F-966A-999907D3FC3A}" type="datetimeFigureOut">
              <a:rPr lang="en-US" smtClean="0"/>
              <a:t>07/03/2013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54299-1FB6-8A4E-8BF7-68E50451D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320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FB7AD-5510-194F-966A-999907D3FC3A}" type="datetimeFigureOut">
              <a:rPr lang="en-US" smtClean="0"/>
              <a:t>07/03/2013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54299-1FB6-8A4E-8BF7-68E50451D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931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FB7AD-5510-194F-966A-999907D3FC3A}" type="datetimeFigureOut">
              <a:rPr lang="en-US" smtClean="0"/>
              <a:t>07/03/2013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54299-1FB6-8A4E-8BF7-68E50451D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51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FB7AD-5510-194F-966A-999907D3FC3A}" type="datetimeFigureOut">
              <a:rPr lang="en-US" smtClean="0"/>
              <a:t>07/03/2013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54299-1FB6-8A4E-8BF7-68E50451D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683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FB7AD-5510-194F-966A-999907D3FC3A}" type="datetimeFigureOut">
              <a:rPr lang="en-US" smtClean="0"/>
              <a:t>07/03/2013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54299-1FB6-8A4E-8BF7-68E50451D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877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FB7AD-5510-194F-966A-999907D3FC3A}" type="datetimeFigureOut">
              <a:rPr lang="en-US" smtClean="0"/>
              <a:t>07/03/2013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54299-1FB6-8A4E-8BF7-68E50451D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102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FB7AD-5510-194F-966A-999907D3FC3A}" type="datetimeFigureOut">
              <a:rPr lang="en-US" smtClean="0"/>
              <a:t>07/03/2013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54299-1FB6-8A4E-8BF7-68E50451D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162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FB7AD-5510-194F-966A-999907D3FC3A}" type="datetimeFigureOut">
              <a:rPr lang="en-US" smtClean="0"/>
              <a:t>07/03/2013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54299-1FB6-8A4E-8BF7-68E50451D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19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FB7AD-5510-194F-966A-999907D3FC3A}" type="datetimeFigureOut">
              <a:rPr lang="en-US" smtClean="0"/>
              <a:t>07/03/2013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54299-1FB6-8A4E-8BF7-68E50451D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360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FB7AD-5510-194F-966A-999907D3FC3A}" type="datetimeFigureOut">
              <a:rPr lang="en-US" smtClean="0"/>
              <a:t>07/03/2013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54299-1FB6-8A4E-8BF7-68E50451D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296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FB7AD-5510-194F-966A-999907D3FC3A}" type="datetimeFigureOut">
              <a:rPr lang="en-US" smtClean="0"/>
              <a:t>07/03/2013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54299-1FB6-8A4E-8BF7-68E50451D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285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DFB7AD-5510-194F-966A-999907D3FC3A}" type="datetimeFigureOut">
              <a:rPr lang="en-US" smtClean="0"/>
              <a:t>07/03/2013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154299-1FB6-8A4E-8BF7-68E50451D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841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openxmlformats.org/officeDocument/2006/relationships/hyperlink" Target="http://www.classtools.net/widgets/fruit_machine_5/fjNyZ.htm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3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3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3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image" Target="../media/image13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3" Type="http://schemas.openxmlformats.org/officeDocument/2006/relationships/image" Target="../media/image13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3" Type="http://schemas.openxmlformats.org/officeDocument/2006/relationships/image" Target="../media/image13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13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lasstools.net/widgets/postIt_7/7R65S.htm" TargetMode="External"/><Relationship Id="rId4" Type="http://schemas.openxmlformats.org/officeDocument/2006/relationships/hyperlink" Target="http://goanimate.com/go/movie/0ugpeVkRhKC0?utm_source=emailshare&amp;uid=0B98k62qAblE" TargetMode="External"/><Relationship Id="rId1" Type="http://schemas.openxmlformats.org/officeDocument/2006/relationships/slideLayout" Target="../slideLayouts/slideLayout7.xml"/><Relationship Id="rId2" Type="http://schemas.openxmlformats.org/officeDocument/2006/relationships/hyperlink" Target="http://www.classtools.net/mob/quiz_25/_GEXEs.htm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0395"/>
            <a:ext cx="7772400" cy="2080055"/>
          </a:xfrm>
        </p:spPr>
        <p:txBody>
          <a:bodyPr>
            <a:normAutofit fontScale="90000"/>
          </a:bodyPr>
          <a:lstStyle/>
          <a:p>
            <a:r>
              <a:rPr lang="zh-CN" altLang="en-US" dirty="0" smtClean="0">
                <a:latin typeface="Kai"/>
                <a:ea typeface="Kai"/>
                <a:cs typeface="Kai"/>
              </a:rPr>
              <a:t>这是我的</a:t>
            </a:r>
            <a:r>
              <a:rPr lang="zh-CN" altLang="en-US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卧室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。</a:t>
            </a:r>
            <a:r>
              <a:rPr lang="en-US" altLang="zh-CN" dirty="0" smtClean="0">
                <a:latin typeface="Kai"/>
                <a:ea typeface="Kai"/>
                <a:cs typeface="Kai"/>
              </a:rPr>
              <a:t/>
            </a:r>
            <a:br>
              <a:rPr lang="en-US" altLang="zh-CN" dirty="0" smtClean="0">
                <a:latin typeface="Kai"/>
                <a:ea typeface="Kai"/>
                <a:cs typeface="Kai"/>
              </a:rPr>
            </a:br>
            <a:r>
              <a:rPr lang="en-US" dirty="0" err="1" smtClean="0"/>
              <a:t>zhè</a:t>
            </a:r>
            <a:r>
              <a:rPr lang="en-US" dirty="0" smtClean="0"/>
              <a:t> </a:t>
            </a:r>
            <a:r>
              <a:rPr lang="en-US" dirty="0" err="1" smtClean="0"/>
              <a:t>shì</a:t>
            </a:r>
            <a:r>
              <a:rPr lang="en-US" dirty="0" smtClean="0"/>
              <a:t> </a:t>
            </a:r>
            <a:r>
              <a:rPr lang="en-US" dirty="0" err="1" smtClean="0"/>
              <a:t>Wǒ</a:t>
            </a:r>
            <a:r>
              <a:rPr lang="en-US" dirty="0" smtClean="0"/>
              <a:t> de </a:t>
            </a:r>
            <a:r>
              <a:rPr lang="en-US" dirty="0" err="1" smtClean="0">
                <a:solidFill>
                  <a:srgbClr val="FF0000"/>
                </a:solidFill>
              </a:rPr>
              <a:t>wòshì</a:t>
            </a:r>
            <a:r>
              <a:rPr lang="zh-CN" altLang="en-US" dirty="0" smtClean="0"/>
              <a:t>。</a:t>
            </a: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en-US" altLang="zh-CN" dirty="0" smtClean="0"/>
              <a:t>This is my bedroom.</a:t>
            </a:r>
            <a:endParaRPr lang="en-US" dirty="0">
              <a:latin typeface="Kai"/>
              <a:ea typeface="Kai"/>
              <a:cs typeface="Ka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2657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8238" r="-8238"/>
          <a:stretch>
            <a:fillRect/>
          </a:stretch>
        </p:blipFill>
        <p:spPr/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8280" y="66324"/>
            <a:ext cx="1525250" cy="1857277"/>
          </a:xfrm>
          <a:prstGeom prst="rect">
            <a:avLst/>
          </a:prstGeom>
        </p:spPr>
      </p:pic>
      <p:sp>
        <p:nvSpPr>
          <p:cNvPr id="6" name="Rectangular Callout 5"/>
          <p:cNvSpPr/>
          <p:nvPr/>
        </p:nvSpPr>
        <p:spPr>
          <a:xfrm>
            <a:off x="457200" y="222497"/>
            <a:ext cx="6161799" cy="1223732"/>
          </a:xfrm>
          <a:prstGeom prst="wedgeRectCallout">
            <a:avLst>
              <a:gd name="adj1" fmla="val 62390"/>
              <a:gd name="adj2" fmla="val -14015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400" dirty="0" smtClean="0">
                <a:latin typeface="Kai"/>
                <a:ea typeface="Kai"/>
                <a:cs typeface="Kai"/>
              </a:rPr>
              <a:t>我的卧室里有</a:t>
            </a:r>
            <a:r>
              <a:rPr lang="zh-CN" altLang="en-US" sz="44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柜子</a:t>
            </a:r>
            <a:r>
              <a:rPr lang="zh-CN" altLang="en-US" sz="4400" dirty="0" smtClean="0">
                <a:latin typeface="Kai"/>
                <a:ea typeface="Kai"/>
                <a:cs typeface="Kai"/>
              </a:rPr>
              <a:t>。</a:t>
            </a:r>
            <a:endParaRPr lang="en-US" altLang="zh-CN" sz="4400" dirty="0" smtClean="0">
              <a:latin typeface="Kai"/>
              <a:ea typeface="Kai"/>
              <a:cs typeface="Kai"/>
            </a:endParaRPr>
          </a:p>
          <a:p>
            <a:pPr algn="ctr"/>
            <a:r>
              <a:rPr lang="en-US" sz="3200" dirty="0" err="1" smtClean="0"/>
              <a:t>Wǒ</a:t>
            </a:r>
            <a:r>
              <a:rPr lang="en-US" sz="3200" dirty="0" smtClean="0"/>
              <a:t> de </a:t>
            </a:r>
            <a:r>
              <a:rPr lang="en-US" sz="3200" dirty="0" err="1" smtClean="0"/>
              <a:t>wòshì</a:t>
            </a:r>
            <a:r>
              <a:rPr lang="en-US" sz="3200" dirty="0" smtClean="0"/>
              <a:t> </a:t>
            </a:r>
            <a:r>
              <a:rPr lang="en-US" sz="3200" dirty="0" err="1" smtClean="0"/>
              <a:t>lǐ</a:t>
            </a:r>
            <a:r>
              <a:rPr lang="en-US" sz="3200" dirty="0" smtClean="0"/>
              <a:t> </a:t>
            </a:r>
            <a:r>
              <a:rPr lang="en-US" sz="3200" dirty="0" err="1" smtClean="0"/>
              <a:t>yǒu</a:t>
            </a:r>
            <a:r>
              <a:rPr lang="en-US" sz="3200" dirty="0" smtClean="0"/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guìzi</a:t>
            </a:r>
            <a:endParaRPr lang="en-US" sz="3200" dirty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24279601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-5869" b="-5869"/>
          <a:stretch>
            <a:fillRect/>
          </a:stretch>
        </p:blipFill>
        <p:spPr/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8280" y="66324"/>
            <a:ext cx="1525250" cy="1857277"/>
          </a:xfrm>
          <a:prstGeom prst="rect">
            <a:avLst/>
          </a:prstGeom>
        </p:spPr>
      </p:pic>
      <p:sp>
        <p:nvSpPr>
          <p:cNvPr id="6" name="Rectangular Callout 5"/>
          <p:cNvSpPr/>
          <p:nvPr/>
        </p:nvSpPr>
        <p:spPr>
          <a:xfrm>
            <a:off x="457200" y="222497"/>
            <a:ext cx="6161799" cy="1223732"/>
          </a:xfrm>
          <a:prstGeom prst="wedgeRectCallout">
            <a:avLst>
              <a:gd name="adj1" fmla="val 62390"/>
              <a:gd name="adj2" fmla="val -14015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400" dirty="0" smtClean="0">
                <a:latin typeface="Kai"/>
                <a:ea typeface="Kai"/>
                <a:cs typeface="Kai"/>
              </a:rPr>
              <a:t>我的卧室里有</a:t>
            </a:r>
            <a:r>
              <a:rPr lang="zh-CN" altLang="en-US" sz="44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沙发</a:t>
            </a:r>
            <a:r>
              <a:rPr lang="zh-CN" altLang="en-US" sz="4400" dirty="0" smtClean="0">
                <a:latin typeface="Kai"/>
                <a:ea typeface="Kai"/>
                <a:cs typeface="Kai"/>
              </a:rPr>
              <a:t>。</a:t>
            </a:r>
            <a:endParaRPr lang="en-US" altLang="zh-CN" sz="4400" dirty="0" smtClean="0">
              <a:latin typeface="Kai"/>
              <a:ea typeface="Kai"/>
              <a:cs typeface="Kai"/>
            </a:endParaRPr>
          </a:p>
          <a:p>
            <a:pPr algn="ctr"/>
            <a:r>
              <a:rPr lang="en-US" sz="3200" dirty="0" err="1" smtClean="0"/>
              <a:t>Wǒ</a:t>
            </a:r>
            <a:r>
              <a:rPr lang="en-US" sz="3200" dirty="0" smtClean="0"/>
              <a:t> de </a:t>
            </a:r>
            <a:r>
              <a:rPr lang="en-US" sz="3200" dirty="0" err="1" smtClean="0"/>
              <a:t>wòshì</a:t>
            </a:r>
            <a:r>
              <a:rPr lang="en-US" sz="3200" dirty="0" smtClean="0"/>
              <a:t> </a:t>
            </a:r>
            <a:r>
              <a:rPr lang="en-US" sz="3200" dirty="0" err="1" smtClean="0"/>
              <a:t>lǐ</a:t>
            </a:r>
            <a:r>
              <a:rPr lang="en-US" sz="3200" dirty="0" smtClean="0"/>
              <a:t> </a:t>
            </a:r>
            <a:r>
              <a:rPr lang="en-US" sz="3200" dirty="0" err="1" smtClean="0"/>
              <a:t>yǒu</a:t>
            </a:r>
            <a:r>
              <a:rPr lang="en-US" sz="3200" dirty="0" smtClean="0"/>
              <a:t> </a:t>
            </a:r>
            <a:r>
              <a:rPr lang="en-US" sz="3200" dirty="0" err="1">
                <a:solidFill>
                  <a:srgbClr val="FF0000"/>
                </a:solidFill>
              </a:rPr>
              <a:t>shāfā</a:t>
            </a:r>
            <a:endParaRPr lang="en-US" sz="3200" dirty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42901472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541" y="1943100"/>
            <a:ext cx="7620000" cy="49149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541" y="0"/>
            <a:ext cx="1552496" cy="2119157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4299186" y="348075"/>
            <a:ext cx="3010370" cy="1354666"/>
          </a:xfrm>
          <a:prstGeom prst="wedgeRoundRectCallout">
            <a:avLst>
              <a:gd name="adj1" fmla="val -84583"/>
              <a:gd name="adj2" fmla="val -14904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400" dirty="0" smtClean="0">
                <a:latin typeface="Kai"/>
                <a:ea typeface="Kai"/>
                <a:cs typeface="Kai"/>
              </a:rPr>
              <a:t>卧室</a:t>
            </a:r>
            <a:endParaRPr lang="en-US" altLang="zh-CN" sz="4400" dirty="0" smtClean="0">
              <a:latin typeface="Kai"/>
              <a:ea typeface="Kai"/>
              <a:cs typeface="Kai"/>
            </a:endParaRPr>
          </a:p>
          <a:p>
            <a:pPr algn="ctr"/>
            <a:r>
              <a:rPr lang="en-US" sz="3600" dirty="0" err="1">
                <a:solidFill>
                  <a:srgbClr val="FF0000"/>
                </a:solidFill>
              </a:rPr>
              <a:t>wòshì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1946737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rcRect l="-29460" r="-29460"/>
          <a:stretch>
            <a:fillRect/>
          </a:stretch>
        </p:blipFill>
        <p:spPr/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948" y="151460"/>
            <a:ext cx="1552496" cy="2119157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3556001" y="151460"/>
            <a:ext cx="3010370" cy="1354666"/>
          </a:xfrm>
          <a:prstGeom prst="wedgeRoundRectCallout">
            <a:avLst>
              <a:gd name="adj1" fmla="val -84583"/>
              <a:gd name="adj2" fmla="val -14904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6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床</a:t>
            </a:r>
            <a:endParaRPr lang="en-US" altLang="zh-CN" sz="3600" dirty="0" smtClean="0">
              <a:solidFill>
                <a:srgbClr val="FF0000"/>
              </a:solidFill>
              <a:latin typeface="Kai"/>
              <a:ea typeface="Kai"/>
              <a:cs typeface="Kai"/>
            </a:endParaRPr>
          </a:p>
          <a:p>
            <a:pPr algn="ctr"/>
            <a:r>
              <a:rPr lang="en-US" altLang="zh-CN" sz="3600" dirty="0" err="1" smtClean="0">
                <a:solidFill>
                  <a:srgbClr val="FF0000"/>
                </a:solidFill>
              </a:rPr>
              <a:t>c</a:t>
            </a:r>
            <a:r>
              <a:rPr lang="en-US" sz="3600" dirty="0" err="1" smtClean="0">
                <a:solidFill>
                  <a:srgbClr val="FF0000"/>
                </a:solidFill>
              </a:rPr>
              <a:t>huáng</a:t>
            </a:r>
            <a:endParaRPr lang="en-US" sz="3600" dirty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39279062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14940" r="-14940"/>
          <a:stretch>
            <a:fillRect/>
          </a:stretch>
        </p:blipFill>
        <p:spPr/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948" y="274638"/>
            <a:ext cx="1552496" cy="2119157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3556001" y="274638"/>
            <a:ext cx="3010370" cy="1354666"/>
          </a:xfrm>
          <a:prstGeom prst="wedgeRoundRectCallout">
            <a:avLst>
              <a:gd name="adj1" fmla="val -84583"/>
              <a:gd name="adj2" fmla="val -14904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600" dirty="0">
                <a:solidFill>
                  <a:srgbClr val="FF0000"/>
                </a:solidFill>
                <a:latin typeface="Kai"/>
                <a:ea typeface="Kai"/>
                <a:cs typeface="Kai"/>
              </a:rPr>
              <a:t>桌</a:t>
            </a:r>
            <a:r>
              <a:rPr lang="zh-CN" altLang="en-US" sz="36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子</a:t>
            </a:r>
            <a:endParaRPr lang="en-US" altLang="zh-CN" sz="3600" dirty="0" smtClean="0">
              <a:solidFill>
                <a:srgbClr val="FF0000"/>
              </a:solidFill>
              <a:latin typeface="Kai"/>
              <a:ea typeface="Kai"/>
              <a:cs typeface="Kai"/>
            </a:endParaRPr>
          </a:p>
          <a:p>
            <a:pPr algn="ctr"/>
            <a:r>
              <a:rPr lang="en-US" sz="3600" dirty="0" err="1" smtClean="0">
                <a:solidFill>
                  <a:srgbClr val="FF0000"/>
                </a:solidFill>
              </a:rPr>
              <a:t>zhuōzi</a:t>
            </a:r>
            <a:endParaRPr lang="en-US" sz="3600" dirty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25628914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rcRect t="22502" b="22502"/>
          <a:stretch>
            <a:fillRect/>
          </a:stretch>
        </p:blipFill>
        <p:spPr>
          <a:xfrm>
            <a:off x="609600" y="1752600"/>
            <a:ext cx="8229600" cy="45259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948" y="274638"/>
            <a:ext cx="1552496" cy="2119157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556001" y="274638"/>
            <a:ext cx="3010370" cy="1354666"/>
          </a:xfrm>
          <a:prstGeom prst="wedgeRoundRectCallout">
            <a:avLst>
              <a:gd name="adj1" fmla="val -84583"/>
              <a:gd name="adj2" fmla="val -14904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6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书桌</a:t>
            </a:r>
            <a:endParaRPr lang="en-US" altLang="zh-CN" sz="3600" dirty="0" smtClean="0">
              <a:solidFill>
                <a:srgbClr val="FF0000"/>
              </a:solidFill>
              <a:latin typeface="Kai"/>
              <a:ea typeface="Kai"/>
              <a:cs typeface="Kai"/>
            </a:endParaRPr>
          </a:p>
          <a:p>
            <a:pPr algn="ctr"/>
            <a:r>
              <a:rPr lang="en-US" sz="3600" dirty="0" err="1">
                <a:solidFill>
                  <a:srgbClr val="FF0000"/>
                </a:solidFill>
              </a:rPr>
              <a:t>shūzhuō</a:t>
            </a:r>
            <a:r>
              <a:rPr lang="en-US" sz="3600" dirty="0"/>
              <a:t> </a:t>
            </a:r>
            <a:endParaRPr lang="en-US" sz="3600" dirty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5069718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27229" r="-27229"/>
          <a:stretch>
            <a:fillRect/>
          </a:stretch>
        </p:blipFill>
        <p:spPr/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052" y="274638"/>
            <a:ext cx="1552496" cy="2119157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3477253" y="274638"/>
            <a:ext cx="3010370" cy="1354666"/>
          </a:xfrm>
          <a:prstGeom prst="wedgeRoundRectCallout">
            <a:avLst>
              <a:gd name="adj1" fmla="val -84583"/>
              <a:gd name="adj2" fmla="val -14904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600" dirty="0">
                <a:solidFill>
                  <a:srgbClr val="FF0000"/>
                </a:solidFill>
                <a:latin typeface="Kai"/>
                <a:ea typeface="Kai"/>
                <a:cs typeface="Kai"/>
              </a:rPr>
              <a:t>椅</a:t>
            </a:r>
            <a:r>
              <a:rPr lang="zh-CN" altLang="en-US" sz="36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子</a:t>
            </a:r>
            <a:endParaRPr lang="en-US" altLang="zh-CN" sz="3600" dirty="0" smtClean="0">
              <a:solidFill>
                <a:srgbClr val="FF0000"/>
              </a:solidFill>
              <a:latin typeface="Kai"/>
              <a:ea typeface="Kai"/>
              <a:cs typeface="Kai"/>
            </a:endParaRPr>
          </a:p>
          <a:p>
            <a:pPr algn="ctr"/>
            <a:r>
              <a:rPr lang="en-US" sz="3600" dirty="0" err="1" smtClean="0">
                <a:solidFill>
                  <a:srgbClr val="FF0000"/>
                </a:solidFill>
              </a:rPr>
              <a:t>yǐzi</a:t>
            </a:r>
            <a:endParaRPr lang="en-US" sz="3600" dirty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17881124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8238" r="-8238"/>
          <a:stretch>
            <a:fillRect/>
          </a:stretch>
        </p:blipFill>
        <p:spPr/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052" y="79749"/>
            <a:ext cx="1552496" cy="2119157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3477253" y="164416"/>
            <a:ext cx="3010370" cy="1354666"/>
          </a:xfrm>
          <a:prstGeom prst="wedgeRoundRectCallout">
            <a:avLst>
              <a:gd name="adj1" fmla="val -84583"/>
              <a:gd name="adj2" fmla="val -14904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600" dirty="0">
                <a:solidFill>
                  <a:srgbClr val="FF0000"/>
                </a:solidFill>
                <a:latin typeface="Kai"/>
                <a:ea typeface="Kai"/>
                <a:cs typeface="Kai"/>
              </a:rPr>
              <a:t>柜</a:t>
            </a:r>
            <a:r>
              <a:rPr lang="zh-CN" altLang="en-US" sz="36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子</a:t>
            </a:r>
            <a:endParaRPr lang="en-US" altLang="zh-CN" sz="3600" dirty="0" smtClean="0">
              <a:solidFill>
                <a:srgbClr val="FF0000"/>
              </a:solidFill>
              <a:latin typeface="Kai"/>
              <a:ea typeface="Kai"/>
              <a:cs typeface="Kai"/>
            </a:endParaRPr>
          </a:p>
          <a:p>
            <a:pPr algn="ctr"/>
            <a:r>
              <a:rPr lang="en-US" sz="3600" dirty="0" err="1" smtClean="0">
                <a:solidFill>
                  <a:srgbClr val="FF0000"/>
                </a:solidFill>
              </a:rPr>
              <a:t>guìzi</a:t>
            </a:r>
            <a:endParaRPr lang="en-US" sz="3600" dirty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20440120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rcRect t="-5869" b="-5869"/>
          <a:stretch>
            <a:fillRect/>
          </a:stretch>
        </p:blipFill>
        <p:spPr>
          <a:xfrm>
            <a:off x="457200" y="1752600"/>
            <a:ext cx="8229600" cy="45259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052" y="79749"/>
            <a:ext cx="1552496" cy="2119157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477253" y="164416"/>
            <a:ext cx="3010370" cy="1354666"/>
          </a:xfrm>
          <a:prstGeom prst="wedgeRoundRectCallout">
            <a:avLst>
              <a:gd name="adj1" fmla="val -84583"/>
              <a:gd name="adj2" fmla="val -14904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6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沙发</a:t>
            </a:r>
            <a:endParaRPr lang="en-US" altLang="zh-CN" sz="3600" dirty="0" smtClean="0">
              <a:solidFill>
                <a:srgbClr val="FF0000"/>
              </a:solidFill>
              <a:latin typeface="Kai"/>
              <a:ea typeface="Kai"/>
              <a:cs typeface="Kai"/>
            </a:endParaRPr>
          </a:p>
          <a:p>
            <a:pPr algn="ctr"/>
            <a:r>
              <a:rPr lang="en-US" sz="3600" dirty="0" err="1">
                <a:solidFill>
                  <a:srgbClr val="FF0000"/>
                </a:solidFill>
              </a:rPr>
              <a:t>shāfā</a:t>
            </a:r>
            <a:endParaRPr lang="en-US" sz="3600" dirty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4220576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杰米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6666" y="100894"/>
            <a:ext cx="5729112" cy="6641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583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巧吉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52" y="733777"/>
            <a:ext cx="4016933" cy="4656667"/>
          </a:xfrm>
          <a:prstGeom prst="rect">
            <a:avLst/>
          </a:prstGeom>
        </p:spPr>
      </p:pic>
      <p:pic>
        <p:nvPicPr>
          <p:cNvPr id="5" name="Picture 4" descr="亚力山大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759" y="733776"/>
            <a:ext cx="4016933" cy="465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34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安竹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427" y="150519"/>
            <a:ext cx="5725684" cy="663755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2020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hlinkClick r:id="rId3"/>
              </a:rPr>
              <a:t>http://www.classtools.net/widgets/fruit_machine_5/</a:t>
            </a:r>
            <a:r>
              <a:rPr lang="en-US" dirty="0" smtClean="0">
                <a:hlinkClick r:id="rId3"/>
              </a:rPr>
              <a:t>fjNyZ.htm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8361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86715" r="-86715"/>
          <a:stretch>
            <a:fillRect/>
          </a:stretch>
        </p:blipFill>
        <p:spPr/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8280" y="66324"/>
            <a:ext cx="1525250" cy="1857277"/>
          </a:xfrm>
          <a:prstGeom prst="rect">
            <a:avLst/>
          </a:prstGeom>
        </p:spPr>
      </p:pic>
      <p:sp>
        <p:nvSpPr>
          <p:cNvPr id="6" name="Rectangular Callout 5"/>
          <p:cNvSpPr/>
          <p:nvPr/>
        </p:nvSpPr>
        <p:spPr>
          <a:xfrm>
            <a:off x="457200" y="222497"/>
            <a:ext cx="6161799" cy="1223732"/>
          </a:xfrm>
          <a:prstGeom prst="wedgeRectCallout">
            <a:avLst>
              <a:gd name="adj1" fmla="val 62390"/>
              <a:gd name="adj2" fmla="val -14015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400" dirty="0" smtClean="0">
                <a:latin typeface="Kai"/>
                <a:ea typeface="Kai"/>
                <a:cs typeface="Kai"/>
              </a:rPr>
              <a:t>我的卧室里有</a:t>
            </a:r>
            <a:r>
              <a:rPr lang="zh-CN" altLang="en-US" sz="44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书架</a:t>
            </a:r>
            <a:r>
              <a:rPr lang="zh-CN" altLang="en-US" sz="4400" dirty="0" smtClean="0">
                <a:latin typeface="Kai"/>
                <a:ea typeface="Kai"/>
                <a:cs typeface="Kai"/>
              </a:rPr>
              <a:t>。</a:t>
            </a:r>
            <a:endParaRPr lang="en-US" altLang="zh-CN" sz="4400" dirty="0" smtClean="0">
              <a:latin typeface="Kai"/>
              <a:ea typeface="Kai"/>
              <a:cs typeface="Kai"/>
            </a:endParaRPr>
          </a:p>
          <a:p>
            <a:pPr algn="ctr"/>
            <a:r>
              <a:rPr lang="en-US" sz="3200" dirty="0" err="1" smtClean="0"/>
              <a:t>Wǒ</a:t>
            </a:r>
            <a:r>
              <a:rPr lang="en-US" sz="3200" dirty="0" smtClean="0"/>
              <a:t> de </a:t>
            </a:r>
            <a:r>
              <a:rPr lang="en-US" sz="3200" dirty="0" err="1" smtClean="0"/>
              <a:t>wòshì</a:t>
            </a:r>
            <a:r>
              <a:rPr lang="en-US" sz="3200" dirty="0" smtClean="0"/>
              <a:t> </a:t>
            </a:r>
            <a:r>
              <a:rPr lang="en-US" sz="3200" dirty="0" err="1" smtClean="0"/>
              <a:t>lǐ</a:t>
            </a:r>
            <a:r>
              <a:rPr lang="en-US" sz="3200" dirty="0" smtClean="0"/>
              <a:t> </a:t>
            </a:r>
            <a:r>
              <a:rPr lang="en-US" sz="3200" dirty="0" err="1" smtClean="0"/>
              <a:t>yǒu</a:t>
            </a:r>
            <a:r>
              <a:rPr lang="en-US" sz="3200" dirty="0" smtClean="0"/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shūjià</a:t>
            </a:r>
            <a:endParaRPr lang="en-US" sz="3200" dirty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11828071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8280" y="66324"/>
            <a:ext cx="1525250" cy="1857277"/>
          </a:xfrm>
          <a:prstGeom prst="rect">
            <a:avLst/>
          </a:prstGeom>
        </p:spPr>
      </p:pic>
      <p:sp>
        <p:nvSpPr>
          <p:cNvPr id="6" name="Rectangular Callout 5"/>
          <p:cNvSpPr/>
          <p:nvPr/>
        </p:nvSpPr>
        <p:spPr>
          <a:xfrm>
            <a:off x="457200" y="222497"/>
            <a:ext cx="6161799" cy="1223732"/>
          </a:xfrm>
          <a:prstGeom prst="wedgeRectCallout">
            <a:avLst>
              <a:gd name="adj1" fmla="val 62390"/>
              <a:gd name="adj2" fmla="val -14015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400" dirty="0" smtClean="0">
                <a:latin typeface="Kai"/>
                <a:ea typeface="Kai"/>
                <a:cs typeface="Kai"/>
              </a:rPr>
              <a:t>我的卧室里有</a:t>
            </a:r>
            <a:r>
              <a:rPr lang="zh-CN" altLang="en-US" sz="44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电脑</a:t>
            </a:r>
            <a:r>
              <a:rPr lang="zh-CN" altLang="en-US" sz="4400" dirty="0" smtClean="0">
                <a:latin typeface="Kai"/>
                <a:ea typeface="Kai"/>
                <a:cs typeface="Kai"/>
              </a:rPr>
              <a:t>。</a:t>
            </a:r>
            <a:endParaRPr lang="en-US" altLang="zh-CN" sz="4400" dirty="0" smtClean="0">
              <a:latin typeface="Kai"/>
              <a:ea typeface="Kai"/>
              <a:cs typeface="Kai"/>
            </a:endParaRPr>
          </a:p>
          <a:p>
            <a:pPr algn="ctr"/>
            <a:r>
              <a:rPr lang="en-US" sz="3200" dirty="0" err="1" smtClean="0"/>
              <a:t>Wǒ</a:t>
            </a:r>
            <a:r>
              <a:rPr lang="en-US" sz="3200" dirty="0" smtClean="0"/>
              <a:t> de </a:t>
            </a:r>
            <a:r>
              <a:rPr lang="en-US" sz="3200" dirty="0" err="1" smtClean="0"/>
              <a:t>wòshì</a:t>
            </a:r>
            <a:r>
              <a:rPr lang="en-US" sz="3200" dirty="0" smtClean="0"/>
              <a:t> </a:t>
            </a:r>
            <a:r>
              <a:rPr lang="en-US" sz="3200" dirty="0" err="1" smtClean="0"/>
              <a:t>lǐ</a:t>
            </a:r>
            <a:r>
              <a:rPr lang="en-US" sz="3200" dirty="0" smtClean="0"/>
              <a:t> </a:t>
            </a:r>
            <a:r>
              <a:rPr lang="en-US" sz="3200" dirty="0" err="1" smtClean="0"/>
              <a:t>yǒu</a:t>
            </a:r>
            <a:r>
              <a:rPr lang="en-US" sz="3200" dirty="0" smtClean="0"/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diànnǎo</a:t>
            </a:r>
            <a:endParaRPr lang="en-US" sz="3200" dirty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9358348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52569" r="-52569"/>
          <a:stretch>
            <a:fillRect/>
          </a:stretch>
        </p:blipFill>
        <p:spPr/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8280" y="66324"/>
            <a:ext cx="1525250" cy="1857277"/>
          </a:xfrm>
          <a:prstGeom prst="rect">
            <a:avLst/>
          </a:prstGeom>
        </p:spPr>
      </p:pic>
      <p:sp>
        <p:nvSpPr>
          <p:cNvPr id="6" name="Rectangular Callout 5"/>
          <p:cNvSpPr/>
          <p:nvPr/>
        </p:nvSpPr>
        <p:spPr>
          <a:xfrm>
            <a:off x="457200" y="222497"/>
            <a:ext cx="6161799" cy="1223732"/>
          </a:xfrm>
          <a:prstGeom prst="wedgeRectCallout">
            <a:avLst>
              <a:gd name="adj1" fmla="val 62390"/>
              <a:gd name="adj2" fmla="val -14015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400" dirty="0" smtClean="0">
                <a:latin typeface="Kai"/>
                <a:ea typeface="Kai"/>
                <a:cs typeface="Kai"/>
              </a:rPr>
              <a:t>我的卧室里有</a:t>
            </a:r>
            <a:r>
              <a:rPr lang="zh-CN" altLang="en-US" sz="44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电视</a:t>
            </a:r>
            <a:r>
              <a:rPr lang="zh-CN" altLang="en-US" sz="4400" dirty="0" smtClean="0">
                <a:latin typeface="Kai"/>
                <a:ea typeface="Kai"/>
                <a:cs typeface="Kai"/>
              </a:rPr>
              <a:t>。</a:t>
            </a:r>
            <a:endParaRPr lang="en-US" altLang="zh-CN" sz="4400" dirty="0" smtClean="0">
              <a:latin typeface="Kai"/>
              <a:ea typeface="Kai"/>
              <a:cs typeface="Kai"/>
            </a:endParaRPr>
          </a:p>
          <a:p>
            <a:pPr algn="ctr"/>
            <a:r>
              <a:rPr lang="en-US" sz="3200" dirty="0" err="1" smtClean="0"/>
              <a:t>Wǒ</a:t>
            </a:r>
            <a:r>
              <a:rPr lang="en-US" sz="3200" dirty="0" smtClean="0"/>
              <a:t> de </a:t>
            </a:r>
            <a:r>
              <a:rPr lang="en-US" sz="3200" dirty="0" err="1" smtClean="0"/>
              <a:t>wòshì</a:t>
            </a:r>
            <a:r>
              <a:rPr lang="en-US" sz="3200" dirty="0" smtClean="0"/>
              <a:t> </a:t>
            </a:r>
            <a:r>
              <a:rPr lang="en-US" sz="3200" dirty="0" err="1" smtClean="0"/>
              <a:t>lǐ</a:t>
            </a:r>
            <a:r>
              <a:rPr lang="en-US" sz="3200" dirty="0" smtClean="0"/>
              <a:t> </a:t>
            </a:r>
            <a:r>
              <a:rPr lang="en-US" sz="3200" dirty="0" err="1" smtClean="0"/>
              <a:t>yǒu</a:t>
            </a:r>
            <a:r>
              <a:rPr lang="en-US" sz="3200" dirty="0" smtClean="0"/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diànshì</a:t>
            </a:r>
            <a:r>
              <a:rPr lang="en-US" sz="3200" dirty="0" smtClean="0"/>
              <a:t> </a:t>
            </a:r>
            <a:endParaRPr lang="en-US" sz="3200" dirty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19507484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67884" r="-67884"/>
          <a:stretch>
            <a:fillRect/>
          </a:stretch>
        </p:blipFill>
        <p:spPr/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8280" y="66324"/>
            <a:ext cx="1525250" cy="1857277"/>
          </a:xfrm>
          <a:prstGeom prst="rect">
            <a:avLst/>
          </a:prstGeom>
        </p:spPr>
      </p:pic>
      <p:sp>
        <p:nvSpPr>
          <p:cNvPr id="6" name="Rectangular Callout 5"/>
          <p:cNvSpPr/>
          <p:nvPr/>
        </p:nvSpPr>
        <p:spPr>
          <a:xfrm>
            <a:off x="457200" y="222497"/>
            <a:ext cx="6161799" cy="1223732"/>
          </a:xfrm>
          <a:prstGeom prst="wedgeRectCallout">
            <a:avLst>
              <a:gd name="adj1" fmla="val 62390"/>
              <a:gd name="adj2" fmla="val -14015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400" dirty="0" smtClean="0">
                <a:latin typeface="Kai"/>
                <a:ea typeface="Kai"/>
                <a:cs typeface="Kai"/>
              </a:rPr>
              <a:t>我的卧室里有</a:t>
            </a:r>
            <a:r>
              <a:rPr lang="zh-CN" altLang="en-US" sz="44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灯</a:t>
            </a:r>
            <a:r>
              <a:rPr lang="zh-CN" altLang="en-US" sz="4400" dirty="0" smtClean="0">
                <a:latin typeface="Kai"/>
                <a:ea typeface="Kai"/>
                <a:cs typeface="Kai"/>
              </a:rPr>
              <a:t>。</a:t>
            </a:r>
            <a:endParaRPr lang="en-US" altLang="zh-CN" sz="4400" dirty="0" smtClean="0">
              <a:latin typeface="Kai"/>
              <a:ea typeface="Kai"/>
              <a:cs typeface="Kai"/>
            </a:endParaRPr>
          </a:p>
          <a:p>
            <a:pPr algn="ctr"/>
            <a:r>
              <a:rPr lang="en-US" sz="3200" dirty="0" err="1" smtClean="0"/>
              <a:t>Wǒ</a:t>
            </a:r>
            <a:r>
              <a:rPr lang="en-US" sz="3200" dirty="0" smtClean="0"/>
              <a:t> de </a:t>
            </a:r>
            <a:r>
              <a:rPr lang="en-US" sz="3200" dirty="0" err="1" smtClean="0"/>
              <a:t>wòshì</a:t>
            </a:r>
            <a:r>
              <a:rPr lang="en-US" sz="3200" dirty="0" smtClean="0"/>
              <a:t> </a:t>
            </a:r>
            <a:r>
              <a:rPr lang="en-US" sz="3200" dirty="0" err="1" smtClean="0"/>
              <a:t>lǐ</a:t>
            </a:r>
            <a:r>
              <a:rPr lang="en-US" sz="3200" dirty="0" smtClean="0"/>
              <a:t> </a:t>
            </a:r>
            <a:r>
              <a:rPr lang="en-US" sz="3200" dirty="0" err="1" smtClean="0"/>
              <a:t>yǒu</a:t>
            </a:r>
            <a:r>
              <a:rPr lang="en-US" sz="3200" dirty="0" smtClean="0"/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dēng</a:t>
            </a:r>
            <a:r>
              <a:rPr lang="en-US" sz="3200" dirty="0" smtClean="0"/>
              <a:t> </a:t>
            </a:r>
            <a:endParaRPr lang="en-US" sz="3200" dirty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16554877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40915" r="-40915"/>
          <a:stretch>
            <a:fillRect/>
          </a:stretch>
        </p:blipFill>
        <p:spPr/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8280" y="66324"/>
            <a:ext cx="1525250" cy="1857277"/>
          </a:xfrm>
          <a:prstGeom prst="rect">
            <a:avLst/>
          </a:prstGeom>
        </p:spPr>
      </p:pic>
      <p:sp>
        <p:nvSpPr>
          <p:cNvPr id="6" name="Rectangular Callout 5"/>
          <p:cNvSpPr/>
          <p:nvPr/>
        </p:nvSpPr>
        <p:spPr>
          <a:xfrm>
            <a:off x="457200" y="222497"/>
            <a:ext cx="6161799" cy="1223732"/>
          </a:xfrm>
          <a:prstGeom prst="wedgeRectCallout">
            <a:avLst>
              <a:gd name="adj1" fmla="val 62390"/>
              <a:gd name="adj2" fmla="val -14015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400" dirty="0" smtClean="0">
                <a:latin typeface="Kai"/>
                <a:ea typeface="Kai"/>
                <a:cs typeface="Kai"/>
              </a:rPr>
              <a:t>我的卧室里有</a:t>
            </a:r>
            <a:r>
              <a:rPr lang="zh-CN" altLang="en-US" sz="44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门</a:t>
            </a:r>
            <a:r>
              <a:rPr lang="zh-CN" altLang="en-US" sz="4400" dirty="0" smtClean="0">
                <a:latin typeface="Kai"/>
                <a:ea typeface="Kai"/>
                <a:cs typeface="Kai"/>
              </a:rPr>
              <a:t>。</a:t>
            </a:r>
            <a:endParaRPr lang="en-US" altLang="zh-CN" sz="4400" dirty="0" smtClean="0">
              <a:latin typeface="Kai"/>
              <a:ea typeface="Kai"/>
              <a:cs typeface="Kai"/>
            </a:endParaRPr>
          </a:p>
          <a:p>
            <a:pPr algn="ctr"/>
            <a:r>
              <a:rPr lang="en-US" sz="3200" dirty="0" err="1" smtClean="0"/>
              <a:t>Wǒ</a:t>
            </a:r>
            <a:r>
              <a:rPr lang="en-US" sz="3200" dirty="0" smtClean="0"/>
              <a:t> de </a:t>
            </a:r>
            <a:r>
              <a:rPr lang="en-US" sz="3200" dirty="0" err="1" smtClean="0"/>
              <a:t>wòshì</a:t>
            </a:r>
            <a:r>
              <a:rPr lang="en-US" sz="3200" dirty="0" smtClean="0"/>
              <a:t> </a:t>
            </a:r>
            <a:r>
              <a:rPr lang="en-US" sz="3200" dirty="0" err="1" smtClean="0"/>
              <a:t>lǐ</a:t>
            </a:r>
            <a:r>
              <a:rPr lang="en-US" sz="3200" dirty="0" smtClean="0"/>
              <a:t> </a:t>
            </a:r>
            <a:r>
              <a:rPr lang="en-US" sz="3200" dirty="0" err="1" smtClean="0"/>
              <a:t>yǒu</a:t>
            </a:r>
            <a:r>
              <a:rPr lang="en-US" sz="3200" dirty="0" smtClean="0"/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mén</a:t>
            </a:r>
            <a:endParaRPr lang="en-US" sz="3200" dirty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40275245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40915" r="-40915"/>
          <a:stretch>
            <a:fillRect/>
          </a:stretch>
        </p:blipFill>
        <p:spPr/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8280" y="66324"/>
            <a:ext cx="1525250" cy="1857277"/>
          </a:xfrm>
          <a:prstGeom prst="rect">
            <a:avLst/>
          </a:prstGeom>
        </p:spPr>
      </p:pic>
      <p:sp>
        <p:nvSpPr>
          <p:cNvPr id="6" name="Rectangular Callout 5"/>
          <p:cNvSpPr/>
          <p:nvPr/>
        </p:nvSpPr>
        <p:spPr>
          <a:xfrm>
            <a:off x="457200" y="222497"/>
            <a:ext cx="6161799" cy="1223732"/>
          </a:xfrm>
          <a:prstGeom prst="wedgeRectCallout">
            <a:avLst>
              <a:gd name="adj1" fmla="val 62390"/>
              <a:gd name="adj2" fmla="val -14015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400" dirty="0" smtClean="0">
                <a:latin typeface="Kai"/>
                <a:ea typeface="Kai"/>
                <a:cs typeface="Kai"/>
              </a:rPr>
              <a:t>我的卧室里有</a:t>
            </a:r>
            <a:r>
              <a:rPr lang="zh-CN" altLang="en-US" sz="44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衣柜</a:t>
            </a:r>
            <a:r>
              <a:rPr lang="zh-CN" altLang="en-US" sz="4400" dirty="0" smtClean="0">
                <a:latin typeface="Kai"/>
                <a:ea typeface="Kai"/>
                <a:cs typeface="Kai"/>
              </a:rPr>
              <a:t>。</a:t>
            </a:r>
            <a:endParaRPr lang="en-US" altLang="zh-CN" sz="4400" dirty="0" smtClean="0">
              <a:latin typeface="Kai"/>
              <a:ea typeface="Kai"/>
              <a:cs typeface="Kai"/>
            </a:endParaRPr>
          </a:p>
          <a:p>
            <a:pPr algn="ctr"/>
            <a:r>
              <a:rPr lang="en-US" sz="3200" dirty="0" err="1" smtClean="0"/>
              <a:t>Wǒ</a:t>
            </a:r>
            <a:r>
              <a:rPr lang="en-US" sz="3200" dirty="0" smtClean="0"/>
              <a:t> de </a:t>
            </a:r>
            <a:r>
              <a:rPr lang="en-US" sz="3200" dirty="0" err="1" smtClean="0"/>
              <a:t>wòshì</a:t>
            </a:r>
            <a:r>
              <a:rPr lang="en-US" sz="3200" dirty="0" smtClean="0"/>
              <a:t> </a:t>
            </a:r>
            <a:r>
              <a:rPr lang="en-US" sz="3200" dirty="0" err="1" smtClean="0"/>
              <a:t>lǐ</a:t>
            </a:r>
            <a:r>
              <a:rPr lang="en-US" sz="3200" dirty="0" smtClean="0"/>
              <a:t> </a:t>
            </a:r>
            <a:r>
              <a:rPr lang="en-US" sz="3200" dirty="0" err="1" smtClean="0"/>
              <a:t>yǒu</a:t>
            </a:r>
            <a:r>
              <a:rPr lang="en-US" sz="3200" dirty="0" smtClean="0"/>
              <a:t> </a:t>
            </a:r>
            <a:r>
              <a:rPr lang="en-US" sz="3200" dirty="0" err="1">
                <a:solidFill>
                  <a:srgbClr val="FF0000"/>
                </a:solidFill>
              </a:rPr>
              <a:t>yīguì</a:t>
            </a:r>
            <a:endParaRPr lang="en-US" sz="3200" dirty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1339640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86715" r="-86715"/>
          <a:stretch>
            <a:fillRect/>
          </a:stretch>
        </p:blipFill>
        <p:spPr/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948" y="274638"/>
            <a:ext cx="1552496" cy="2119157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3556001" y="274638"/>
            <a:ext cx="3010370" cy="1354666"/>
          </a:xfrm>
          <a:prstGeom prst="wedgeRoundRectCallout">
            <a:avLst>
              <a:gd name="adj1" fmla="val -84583"/>
              <a:gd name="adj2" fmla="val -14904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600" dirty="0">
                <a:solidFill>
                  <a:srgbClr val="FF0000"/>
                </a:solidFill>
                <a:latin typeface="Kai"/>
                <a:ea typeface="Kai"/>
                <a:cs typeface="Kai"/>
              </a:rPr>
              <a:t>书</a:t>
            </a:r>
            <a:r>
              <a:rPr lang="zh-CN" altLang="en-US" sz="36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架</a:t>
            </a:r>
            <a:endParaRPr lang="en-US" altLang="zh-CN" sz="3600" dirty="0" smtClean="0">
              <a:solidFill>
                <a:srgbClr val="FF0000"/>
              </a:solidFill>
              <a:latin typeface="Kai"/>
              <a:ea typeface="Kai"/>
              <a:cs typeface="Kai"/>
            </a:endParaRPr>
          </a:p>
          <a:p>
            <a:pPr algn="ctr"/>
            <a:r>
              <a:rPr lang="en-US" sz="3600" dirty="0" err="1" smtClean="0">
                <a:solidFill>
                  <a:srgbClr val="FF0000"/>
                </a:solidFill>
              </a:rPr>
              <a:t>shūjià</a:t>
            </a:r>
            <a:endParaRPr lang="en-US" sz="3600" dirty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12485332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98564"/>
            <a:ext cx="1552496" cy="2119157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3477253" y="98564"/>
            <a:ext cx="3010370" cy="1354666"/>
          </a:xfrm>
          <a:prstGeom prst="wedgeRoundRectCallout">
            <a:avLst>
              <a:gd name="adj1" fmla="val -84583"/>
              <a:gd name="adj2" fmla="val -14904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600" dirty="0">
                <a:solidFill>
                  <a:srgbClr val="FF0000"/>
                </a:solidFill>
                <a:latin typeface="Kai"/>
                <a:ea typeface="Kai"/>
                <a:cs typeface="Kai"/>
              </a:rPr>
              <a:t>电</a:t>
            </a:r>
            <a:r>
              <a:rPr lang="zh-CN" altLang="en-US" sz="36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脑</a:t>
            </a:r>
            <a:endParaRPr lang="en-US" altLang="zh-CN" sz="3600" dirty="0" smtClean="0">
              <a:solidFill>
                <a:srgbClr val="FF0000"/>
              </a:solidFill>
              <a:latin typeface="Kai"/>
              <a:ea typeface="Kai"/>
              <a:cs typeface="Kai"/>
            </a:endParaRPr>
          </a:p>
          <a:p>
            <a:pPr algn="ctr"/>
            <a:r>
              <a:rPr lang="en-US" sz="3600" dirty="0" err="1" smtClean="0">
                <a:solidFill>
                  <a:srgbClr val="FF0000"/>
                </a:solidFill>
              </a:rPr>
              <a:t>diànnǎo</a:t>
            </a:r>
            <a:endParaRPr lang="en-US" sz="3600" dirty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11011432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52569" r="-52569"/>
          <a:stretch>
            <a:fillRect/>
          </a:stretch>
        </p:blipFill>
        <p:spPr/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74638"/>
            <a:ext cx="1552496" cy="2119157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3477253" y="274638"/>
            <a:ext cx="3010370" cy="1354666"/>
          </a:xfrm>
          <a:prstGeom prst="wedgeRoundRectCallout">
            <a:avLst>
              <a:gd name="adj1" fmla="val -84583"/>
              <a:gd name="adj2" fmla="val -14904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6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电</a:t>
            </a:r>
            <a:r>
              <a:rPr lang="zh-CN" altLang="en-US" sz="3600" dirty="0">
                <a:solidFill>
                  <a:srgbClr val="FF0000"/>
                </a:solidFill>
                <a:latin typeface="Kai"/>
                <a:ea typeface="Kai"/>
                <a:cs typeface="Kai"/>
              </a:rPr>
              <a:t>视</a:t>
            </a:r>
            <a:endParaRPr lang="en-US" altLang="zh-CN" sz="3600" dirty="0" smtClean="0">
              <a:solidFill>
                <a:srgbClr val="FF0000"/>
              </a:solidFill>
              <a:latin typeface="Kai"/>
              <a:ea typeface="Kai"/>
              <a:cs typeface="Kai"/>
            </a:endParaRPr>
          </a:p>
          <a:p>
            <a:pPr algn="ctr"/>
            <a:r>
              <a:rPr lang="en-US" sz="3600" dirty="0" err="1">
                <a:solidFill>
                  <a:srgbClr val="FF0000"/>
                </a:solidFill>
              </a:rPr>
              <a:t>diànshì</a:t>
            </a:r>
            <a:endParaRPr lang="en-US" sz="3600" dirty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4036137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邵娜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61" y="550804"/>
            <a:ext cx="4151019" cy="4812107"/>
          </a:xfrm>
          <a:prstGeom prst="rect">
            <a:avLst/>
          </a:prstGeom>
        </p:spPr>
      </p:pic>
      <p:pic>
        <p:nvPicPr>
          <p:cNvPr id="3" name="Picture 2" descr="露希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9555" y="542625"/>
            <a:ext cx="4158074" cy="4820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8806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67884" r="-67884"/>
          <a:stretch>
            <a:fillRect/>
          </a:stretch>
        </p:blipFill>
        <p:spPr/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52967"/>
            <a:ext cx="1552496" cy="2119157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3372218" y="152967"/>
            <a:ext cx="3010370" cy="1354666"/>
          </a:xfrm>
          <a:prstGeom prst="wedgeRoundRectCallout">
            <a:avLst>
              <a:gd name="adj1" fmla="val -84583"/>
              <a:gd name="adj2" fmla="val -14904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6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灯</a:t>
            </a:r>
            <a:endParaRPr lang="en-US" altLang="zh-CN" sz="3600" dirty="0" smtClean="0">
              <a:solidFill>
                <a:srgbClr val="FF0000"/>
              </a:solidFill>
              <a:latin typeface="Kai"/>
              <a:ea typeface="Kai"/>
              <a:cs typeface="Kai"/>
            </a:endParaRPr>
          </a:p>
          <a:p>
            <a:pPr algn="ctr"/>
            <a:r>
              <a:rPr lang="en-US" sz="3600" dirty="0" err="1" smtClean="0">
                <a:solidFill>
                  <a:srgbClr val="FF0000"/>
                </a:solidFill>
              </a:rPr>
              <a:t>dēng</a:t>
            </a:r>
            <a:endParaRPr lang="en-US" sz="3600" dirty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27459855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40915" r="-40915"/>
          <a:stretch>
            <a:fillRect/>
          </a:stretch>
        </p:blipFill>
        <p:spPr/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52967"/>
            <a:ext cx="1552496" cy="2119157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3372218" y="152967"/>
            <a:ext cx="3010370" cy="1354666"/>
          </a:xfrm>
          <a:prstGeom prst="wedgeRoundRectCallout">
            <a:avLst>
              <a:gd name="adj1" fmla="val -84583"/>
              <a:gd name="adj2" fmla="val -14904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6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门</a:t>
            </a:r>
            <a:endParaRPr lang="en-US" altLang="zh-CN" sz="3600" dirty="0" smtClean="0">
              <a:solidFill>
                <a:srgbClr val="FF0000"/>
              </a:solidFill>
              <a:latin typeface="Kai"/>
              <a:ea typeface="Kai"/>
              <a:cs typeface="Kai"/>
            </a:endParaRPr>
          </a:p>
          <a:p>
            <a:pPr algn="ctr"/>
            <a:r>
              <a:rPr lang="en-US" sz="3600" dirty="0" err="1" smtClean="0">
                <a:solidFill>
                  <a:srgbClr val="FF0000"/>
                </a:solidFill>
              </a:rPr>
              <a:t>mén</a:t>
            </a:r>
            <a:endParaRPr lang="en-US" sz="3600" dirty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26042881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40915" r="-40915"/>
          <a:stretch>
            <a:fillRect/>
          </a:stretch>
        </p:blipFill>
        <p:spPr/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52967"/>
            <a:ext cx="1552496" cy="2119157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3372218" y="152967"/>
            <a:ext cx="3010370" cy="1354666"/>
          </a:xfrm>
          <a:prstGeom prst="wedgeRoundRectCallout">
            <a:avLst>
              <a:gd name="adj1" fmla="val -84583"/>
              <a:gd name="adj2" fmla="val -14904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600" dirty="0">
                <a:solidFill>
                  <a:srgbClr val="FF0000"/>
                </a:solidFill>
                <a:latin typeface="Kai"/>
                <a:ea typeface="Kai"/>
                <a:cs typeface="Kai"/>
              </a:rPr>
              <a:t>衣</a:t>
            </a:r>
            <a:r>
              <a:rPr lang="zh-CN" altLang="en-US" sz="36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柜</a:t>
            </a:r>
            <a:endParaRPr lang="en-US" altLang="zh-CN" sz="3600" dirty="0" smtClean="0">
              <a:solidFill>
                <a:srgbClr val="FF0000"/>
              </a:solidFill>
              <a:latin typeface="Kai"/>
              <a:ea typeface="Kai"/>
              <a:cs typeface="Kai"/>
            </a:endParaRPr>
          </a:p>
          <a:p>
            <a:pPr algn="ctr"/>
            <a:r>
              <a:rPr lang="en-US" sz="3600" dirty="0" err="1" smtClean="0">
                <a:solidFill>
                  <a:srgbClr val="FF0000"/>
                </a:solidFill>
              </a:rPr>
              <a:t>yīguì</a:t>
            </a:r>
            <a:endParaRPr lang="en-US" sz="3600" dirty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3458991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Kai"/>
                <a:ea typeface="Kai"/>
                <a:cs typeface="Kai"/>
              </a:rPr>
              <a:t>里</a:t>
            </a:r>
            <a:r>
              <a:rPr lang="en-US" dirty="0" err="1"/>
              <a:t>lǐ</a:t>
            </a:r>
            <a:endParaRPr lang="en-US" dirty="0">
              <a:latin typeface="Kai"/>
              <a:ea typeface="Kai"/>
              <a:cs typeface="Kai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40915" r="-4091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314328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rcRect l="-15488" r="-15488"/>
          <a:stretch>
            <a:fillRect/>
          </a:stretch>
        </p:blipFill>
        <p:spPr/>
      </p:pic>
      <p:sp>
        <p:nvSpPr>
          <p:cNvPr id="7" name="Rounded Rectangular Callout 6"/>
          <p:cNvSpPr/>
          <p:nvPr/>
        </p:nvSpPr>
        <p:spPr>
          <a:xfrm>
            <a:off x="6771527" y="520696"/>
            <a:ext cx="1602615" cy="1354666"/>
          </a:xfrm>
          <a:prstGeom prst="wedgeRoundRectCallout">
            <a:avLst>
              <a:gd name="adj1" fmla="val -46451"/>
              <a:gd name="adj2" fmla="val 99985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6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上</a:t>
            </a:r>
            <a:endParaRPr lang="en-US" altLang="zh-CN" sz="3600" dirty="0" smtClean="0">
              <a:solidFill>
                <a:srgbClr val="FF0000"/>
              </a:solidFill>
              <a:latin typeface="Kai"/>
              <a:ea typeface="Kai"/>
              <a:cs typeface="Kai"/>
            </a:endParaRPr>
          </a:p>
          <a:p>
            <a:pPr algn="ctr"/>
            <a:r>
              <a:rPr lang="en-US" sz="3600" dirty="0" err="1"/>
              <a:t>shàng</a:t>
            </a:r>
            <a:endParaRPr lang="en-US" sz="3600" dirty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287634" y="4501927"/>
            <a:ext cx="1602615" cy="1354666"/>
          </a:xfrm>
          <a:prstGeom prst="wedgeRoundRectCallout">
            <a:avLst>
              <a:gd name="adj1" fmla="val 77479"/>
              <a:gd name="adj2" fmla="val -72700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6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下</a:t>
            </a:r>
            <a:endParaRPr lang="en-US" altLang="zh-CN" sz="3600" dirty="0" smtClean="0">
              <a:solidFill>
                <a:srgbClr val="FF0000"/>
              </a:solidFill>
              <a:latin typeface="Kai"/>
              <a:ea typeface="Kai"/>
              <a:cs typeface="Kai"/>
            </a:endParaRPr>
          </a:p>
          <a:p>
            <a:pPr algn="ctr"/>
            <a:r>
              <a:rPr lang="en-US" sz="3600" dirty="0" err="1"/>
              <a:t>xià</a:t>
            </a:r>
            <a:r>
              <a:rPr lang="en-US" sz="3600" dirty="0"/>
              <a:t> </a:t>
            </a:r>
            <a:endParaRPr lang="en-US" sz="3600" dirty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147725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12815" y="921926"/>
            <a:ext cx="1083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Match up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850444" y="1514593"/>
            <a:ext cx="52123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2"/>
              </a:rPr>
              <a:t>http://www.classtools.net/mob/quiz_25/_GEXEs.htm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076222" y="2963333"/>
            <a:ext cx="7757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Post it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123259" y="3584222"/>
            <a:ext cx="54439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http://www.classtools.net/widgets/postIt_7/</a:t>
            </a:r>
            <a:r>
              <a:rPr lang="en-US" dirty="0" smtClean="0">
                <a:hlinkClick r:id="rId3"/>
              </a:rPr>
              <a:t>7R65S.htm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801556" y="497651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050815" y="5004741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hlinkClick r:id="rId4"/>
              </a:rPr>
              <a:t>http://goanimate.com/go/movie/0ugpeVkRhKC0?utm_source=emailshare&amp;uid=</a:t>
            </a:r>
            <a:r>
              <a:rPr lang="en-US" dirty="0" smtClean="0">
                <a:hlinkClick r:id="rId4"/>
              </a:rPr>
              <a:t>0B98k62qAblE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163704" y="4778963"/>
            <a:ext cx="7264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Video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90650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541" y="0"/>
            <a:ext cx="7620000" cy="49149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8280" y="4914900"/>
            <a:ext cx="1525250" cy="1857277"/>
          </a:xfrm>
          <a:prstGeom prst="rect">
            <a:avLst/>
          </a:prstGeom>
        </p:spPr>
      </p:pic>
      <p:sp>
        <p:nvSpPr>
          <p:cNvPr id="8" name="Rectangular Callout 7"/>
          <p:cNvSpPr/>
          <p:nvPr/>
        </p:nvSpPr>
        <p:spPr>
          <a:xfrm>
            <a:off x="1130978" y="5210133"/>
            <a:ext cx="5580725" cy="1223732"/>
          </a:xfrm>
          <a:prstGeom prst="wedgeRectCallout">
            <a:avLst>
              <a:gd name="adj1" fmla="val 62390"/>
              <a:gd name="adj2" fmla="val -14015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400" dirty="0" smtClean="0">
                <a:latin typeface="Kai"/>
                <a:ea typeface="Kai"/>
                <a:cs typeface="Kai"/>
              </a:rPr>
              <a:t>这是我的</a:t>
            </a:r>
            <a:r>
              <a:rPr lang="zh-CN" altLang="en-US" sz="44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卧室</a:t>
            </a:r>
            <a:r>
              <a:rPr lang="zh-CN" altLang="en-US" sz="4400" dirty="0" smtClean="0">
                <a:latin typeface="Kai"/>
                <a:ea typeface="Kai"/>
                <a:cs typeface="Kai"/>
              </a:rPr>
              <a:t>。</a:t>
            </a:r>
            <a:r>
              <a:rPr lang="en-US" altLang="zh-CN" sz="4400" dirty="0" smtClean="0">
                <a:latin typeface="Kai"/>
                <a:ea typeface="Kai"/>
                <a:cs typeface="Kai"/>
              </a:rPr>
              <a:t/>
            </a:r>
            <a:br>
              <a:rPr lang="en-US" altLang="zh-CN" sz="4400" dirty="0" smtClean="0">
                <a:latin typeface="Kai"/>
                <a:ea typeface="Kai"/>
                <a:cs typeface="Kai"/>
              </a:rPr>
            </a:br>
            <a:r>
              <a:rPr lang="en-US" sz="4400" dirty="0" err="1" smtClean="0"/>
              <a:t>zhè</a:t>
            </a:r>
            <a:r>
              <a:rPr lang="en-US" sz="4400" dirty="0" smtClean="0"/>
              <a:t> </a:t>
            </a:r>
            <a:r>
              <a:rPr lang="en-US" sz="4400" dirty="0" err="1" smtClean="0"/>
              <a:t>shì</a:t>
            </a:r>
            <a:r>
              <a:rPr lang="en-US" sz="4400" dirty="0" smtClean="0"/>
              <a:t> </a:t>
            </a:r>
            <a:r>
              <a:rPr lang="en-US" sz="4400" dirty="0" err="1" smtClean="0"/>
              <a:t>Wǒ</a:t>
            </a:r>
            <a:r>
              <a:rPr lang="en-US" sz="4400" dirty="0" smtClean="0"/>
              <a:t> de </a:t>
            </a:r>
            <a:r>
              <a:rPr lang="en-US" sz="4400" dirty="0" err="1" smtClean="0">
                <a:solidFill>
                  <a:srgbClr val="FF0000"/>
                </a:solidFill>
              </a:rPr>
              <a:t>wòshì</a:t>
            </a:r>
            <a:r>
              <a:rPr lang="zh-CN" altLang="en-US" sz="4400" dirty="0" smtClean="0"/>
              <a:t>。</a:t>
            </a:r>
            <a:endParaRPr lang="en-US" sz="4400" dirty="0"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37287982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rcRect l="-29460" r="-29460"/>
          <a:stretch>
            <a:fillRect/>
          </a:stretch>
        </p:blipFill>
        <p:spPr/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8280" y="66324"/>
            <a:ext cx="1525250" cy="1857277"/>
          </a:xfrm>
          <a:prstGeom prst="rect">
            <a:avLst/>
          </a:prstGeom>
        </p:spPr>
      </p:pic>
      <p:sp>
        <p:nvSpPr>
          <p:cNvPr id="7" name="Rectangular Callout 6"/>
          <p:cNvSpPr/>
          <p:nvPr/>
        </p:nvSpPr>
        <p:spPr>
          <a:xfrm>
            <a:off x="457200" y="222497"/>
            <a:ext cx="6161799" cy="1223732"/>
          </a:xfrm>
          <a:prstGeom prst="wedgeRectCallout">
            <a:avLst>
              <a:gd name="adj1" fmla="val 62390"/>
              <a:gd name="adj2" fmla="val -14015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400" dirty="0" smtClean="0">
                <a:latin typeface="Kai"/>
                <a:ea typeface="Kai"/>
                <a:cs typeface="Kai"/>
              </a:rPr>
              <a:t>我的卧室里有</a:t>
            </a:r>
            <a:r>
              <a:rPr lang="zh-CN" altLang="en-US" sz="44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床</a:t>
            </a:r>
            <a:r>
              <a:rPr lang="zh-CN" altLang="en-US" sz="4400" dirty="0" smtClean="0">
                <a:latin typeface="Kai"/>
                <a:ea typeface="Kai"/>
                <a:cs typeface="Kai"/>
              </a:rPr>
              <a:t>。</a:t>
            </a:r>
            <a:endParaRPr lang="en-US" altLang="zh-CN" sz="4400" dirty="0" smtClean="0">
              <a:latin typeface="Kai"/>
              <a:ea typeface="Kai"/>
              <a:cs typeface="Kai"/>
            </a:endParaRPr>
          </a:p>
          <a:p>
            <a:pPr algn="ctr"/>
            <a:r>
              <a:rPr lang="en-US" sz="3200" dirty="0" err="1" smtClean="0"/>
              <a:t>Wǒ</a:t>
            </a:r>
            <a:r>
              <a:rPr lang="en-US" sz="3200" dirty="0" smtClean="0"/>
              <a:t> de </a:t>
            </a:r>
            <a:r>
              <a:rPr lang="en-US" sz="3200" dirty="0" err="1" smtClean="0"/>
              <a:t>wòshì</a:t>
            </a:r>
            <a:r>
              <a:rPr lang="en-US" sz="3200" dirty="0" smtClean="0"/>
              <a:t> </a:t>
            </a:r>
            <a:r>
              <a:rPr lang="en-US" sz="3200" dirty="0" err="1" smtClean="0"/>
              <a:t>lǐ</a:t>
            </a:r>
            <a:r>
              <a:rPr lang="en-US" sz="3200" dirty="0" smtClean="0"/>
              <a:t> </a:t>
            </a:r>
            <a:r>
              <a:rPr lang="en-US" sz="3200" dirty="0" err="1" smtClean="0"/>
              <a:t>yǒu</a:t>
            </a:r>
            <a:r>
              <a:rPr lang="en-US" sz="3200" dirty="0" smtClean="0"/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chuáng</a:t>
            </a:r>
            <a:endParaRPr lang="en-US" sz="3200" dirty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701964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14940" r="-14940"/>
          <a:stretch>
            <a:fillRect/>
          </a:stretch>
        </p:blipFill>
        <p:spPr/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8280" y="66324"/>
            <a:ext cx="1525250" cy="1857277"/>
          </a:xfrm>
          <a:prstGeom prst="rect">
            <a:avLst/>
          </a:prstGeom>
        </p:spPr>
      </p:pic>
      <p:sp>
        <p:nvSpPr>
          <p:cNvPr id="6" name="Rectangular Callout 5"/>
          <p:cNvSpPr/>
          <p:nvPr/>
        </p:nvSpPr>
        <p:spPr>
          <a:xfrm>
            <a:off x="457200" y="222497"/>
            <a:ext cx="6161799" cy="1223732"/>
          </a:xfrm>
          <a:prstGeom prst="wedgeRectCallout">
            <a:avLst>
              <a:gd name="adj1" fmla="val 62390"/>
              <a:gd name="adj2" fmla="val -14015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400" dirty="0" smtClean="0">
                <a:latin typeface="Kai"/>
                <a:ea typeface="Kai"/>
                <a:cs typeface="Kai"/>
              </a:rPr>
              <a:t>我的卧室里有</a:t>
            </a:r>
            <a:r>
              <a:rPr lang="zh-CN" altLang="en-US" sz="44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桌子</a:t>
            </a:r>
            <a:r>
              <a:rPr lang="zh-CN" altLang="en-US" sz="4400" dirty="0" smtClean="0">
                <a:latin typeface="Kai"/>
                <a:ea typeface="Kai"/>
                <a:cs typeface="Kai"/>
              </a:rPr>
              <a:t>。</a:t>
            </a:r>
            <a:endParaRPr lang="en-US" altLang="zh-CN" sz="4400" dirty="0" smtClean="0">
              <a:latin typeface="Kai"/>
              <a:ea typeface="Kai"/>
              <a:cs typeface="Kai"/>
            </a:endParaRPr>
          </a:p>
          <a:p>
            <a:pPr algn="ctr"/>
            <a:r>
              <a:rPr lang="en-US" sz="3200" dirty="0" err="1" smtClean="0"/>
              <a:t>Wǒ</a:t>
            </a:r>
            <a:r>
              <a:rPr lang="en-US" sz="3200" dirty="0" smtClean="0"/>
              <a:t> de </a:t>
            </a:r>
            <a:r>
              <a:rPr lang="en-US" sz="3200" dirty="0" err="1" smtClean="0"/>
              <a:t>wòshì</a:t>
            </a:r>
            <a:r>
              <a:rPr lang="en-US" sz="3200" dirty="0" smtClean="0"/>
              <a:t> </a:t>
            </a:r>
            <a:r>
              <a:rPr lang="en-US" sz="3200" dirty="0" err="1"/>
              <a:t>lǐ</a:t>
            </a:r>
            <a:r>
              <a:rPr lang="en-US" sz="3200" dirty="0"/>
              <a:t> </a:t>
            </a:r>
            <a:r>
              <a:rPr lang="en-US" sz="3200" dirty="0" err="1"/>
              <a:t>yǒu</a:t>
            </a:r>
            <a:r>
              <a:rPr lang="en-US" sz="3200" dirty="0"/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zhuōzi</a:t>
            </a:r>
            <a:endParaRPr lang="en-US" sz="3200" dirty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2340218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22502" b="22502"/>
          <a:stretch>
            <a:fillRect/>
          </a:stretch>
        </p:blipFill>
        <p:spPr/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8280" y="66324"/>
            <a:ext cx="1525250" cy="1857277"/>
          </a:xfrm>
          <a:prstGeom prst="rect">
            <a:avLst/>
          </a:prstGeom>
        </p:spPr>
      </p:pic>
      <p:sp>
        <p:nvSpPr>
          <p:cNvPr id="6" name="Rectangular Callout 5"/>
          <p:cNvSpPr/>
          <p:nvPr/>
        </p:nvSpPr>
        <p:spPr>
          <a:xfrm>
            <a:off x="457200" y="222497"/>
            <a:ext cx="6161799" cy="1223732"/>
          </a:xfrm>
          <a:prstGeom prst="wedgeRectCallout">
            <a:avLst>
              <a:gd name="adj1" fmla="val 62390"/>
              <a:gd name="adj2" fmla="val -14015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400" dirty="0" smtClean="0">
                <a:latin typeface="Kai"/>
                <a:ea typeface="Kai"/>
                <a:cs typeface="Kai"/>
              </a:rPr>
              <a:t>我的卧室里有</a:t>
            </a:r>
            <a:r>
              <a:rPr lang="zh-CN" altLang="en-US" sz="44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书桌</a:t>
            </a:r>
            <a:r>
              <a:rPr lang="zh-CN" altLang="en-US" sz="4400" dirty="0" smtClean="0">
                <a:latin typeface="Kai"/>
                <a:ea typeface="Kai"/>
                <a:cs typeface="Kai"/>
              </a:rPr>
              <a:t>。</a:t>
            </a:r>
            <a:endParaRPr lang="en-US" altLang="zh-CN" sz="4400" dirty="0" smtClean="0">
              <a:latin typeface="Kai"/>
              <a:ea typeface="Kai"/>
              <a:cs typeface="Kai"/>
            </a:endParaRPr>
          </a:p>
          <a:p>
            <a:pPr algn="ctr"/>
            <a:r>
              <a:rPr lang="en-US" sz="3200" dirty="0" err="1" smtClean="0"/>
              <a:t>Wǒ</a:t>
            </a:r>
            <a:r>
              <a:rPr lang="en-US" sz="3200" dirty="0" smtClean="0"/>
              <a:t> de </a:t>
            </a:r>
            <a:r>
              <a:rPr lang="en-US" sz="3200" dirty="0" err="1" smtClean="0"/>
              <a:t>wòshì</a:t>
            </a:r>
            <a:r>
              <a:rPr lang="en-US" sz="3200" dirty="0" smtClean="0"/>
              <a:t> </a:t>
            </a:r>
            <a:r>
              <a:rPr lang="en-US" sz="3200" dirty="0" err="1"/>
              <a:t>lǐ</a:t>
            </a:r>
            <a:r>
              <a:rPr lang="en-US" sz="3200" dirty="0"/>
              <a:t> </a:t>
            </a:r>
            <a:r>
              <a:rPr lang="en-US" sz="3200" dirty="0" err="1"/>
              <a:t>yǒu</a:t>
            </a:r>
            <a:r>
              <a:rPr lang="en-US" sz="3200" dirty="0"/>
              <a:t> </a:t>
            </a:r>
            <a:r>
              <a:rPr lang="en-US" sz="3200" dirty="0" err="1">
                <a:solidFill>
                  <a:srgbClr val="FF0000"/>
                </a:solidFill>
              </a:rPr>
              <a:t>shūzhuō</a:t>
            </a:r>
            <a:r>
              <a:rPr lang="en-US" sz="3200" dirty="0"/>
              <a:t> </a:t>
            </a:r>
            <a:endParaRPr lang="en-US" sz="3200" dirty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8024303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27229" r="-27229"/>
          <a:stretch>
            <a:fillRect/>
          </a:stretch>
        </p:blipFill>
        <p:spPr/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8280" y="66324"/>
            <a:ext cx="1525250" cy="1857277"/>
          </a:xfrm>
          <a:prstGeom prst="rect">
            <a:avLst/>
          </a:prstGeom>
        </p:spPr>
      </p:pic>
      <p:sp>
        <p:nvSpPr>
          <p:cNvPr id="6" name="Rectangular Callout 5"/>
          <p:cNvSpPr/>
          <p:nvPr/>
        </p:nvSpPr>
        <p:spPr>
          <a:xfrm>
            <a:off x="457200" y="222497"/>
            <a:ext cx="6161799" cy="1223732"/>
          </a:xfrm>
          <a:prstGeom prst="wedgeRectCallout">
            <a:avLst>
              <a:gd name="adj1" fmla="val 62390"/>
              <a:gd name="adj2" fmla="val -14015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400" dirty="0" smtClean="0">
                <a:latin typeface="Kai"/>
                <a:ea typeface="Kai"/>
                <a:cs typeface="Kai"/>
              </a:rPr>
              <a:t>我的卧室里有</a:t>
            </a:r>
            <a:r>
              <a:rPr lang="zh-CN" altLang="en-US" sz="44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椅子</a:t>
            </a:r>
            <a:r>
              <a:rPr lang="zh-CN" altLang="en-US" sz="4400" dirty="0" smtClean="0">
                <a:latin typeface="Kai"/>
                <a:ea typeface="Kai"/>
                <a:cs typeface="Kai"/>
              </a:rPr>
              <a:t>。</a:t>
            </a:r>
            <a:endParaRPr lang="en-US" altLang="zh-CN" sz="4400" dirty="0" smtClean="0">
              <a:latin typeface="Kai"/>
              <a:ea typeface="Kai"/>
              <a:cs typeface="Kai"/>
            </a:endParaRPr>
          </a:p>
          <a:p>
            <a:pPr algn="ctr"/>
            <a:r>
              <a:rPr lang="en-US" sz="3200" dirty="0" err="1" smtClean="0"/>
              <a:t>Wǒ</a:t>
            </a:r>
            <a:r>
              <a:rPr lang="en-US" sz="3200" dirty="0" smtClean="0"/>
              <a:t> de </a:t>
            </a:r>
            <a:r>
              <a:rPr lang="en-US" sz="3200" dirty="0" err="1" smtClean="0"/>
              <a:t>wòshì</a:t>
            </a:r>
            <a:r>
              <a:rPr lang="en-US" sz="3200" dirty="0" smtClean="0"/>
              <a:t> </a:t>
            </a:r>
            <a:r>
              <a:rPr lang="en-US" sz="3200" dirty="0" err="1" smtClean="0"/>
              <a:t>lǐ</a:t>
            </a:r>
            <a:r>
              <a:rPr lang="en-US" sz="3200" dirty="0" smtClean="0"/>
              <a:t> </a:t>
            </a:r>
            <a:r>
              <a:rPr lang="en-US" sz="3200" dirty="0" err="1" smtClean="0"/>
              <a:t>yǒu</a:t>
            </a:r>
            <a:r>
              <a:rPr lang="en-US" sz="3200" dirty="0" smtClean="0"/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yǐzi</a:t>
            </a:r>
            <a:endParaRPr lang="en-US" sz="3200" dirty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42120560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290</Words>
  <Application>Microsoft Macintosh PowerPoint</Application>
  <PresentationFormat>On-screen Show (4:3)</PresentationFormat>
  <Paragraphs>64</Paragraphs>
  <Slides>34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这是我的卧室。 zhè shì Wǒ de wòshì。 This is my bedroom.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里lǐ</vt:lpstr>
      <vt:lpstr>PowerPoint Presentation</vt:lpstr>
    </vt:vector>
  </TitlesOfParts>
  <Company>George Watson's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IT Services</dc:creator>
  <cp:lastModifiedBy>IT Services</cp:lastModifiedBy>
  <cp:revision>17</cp:revision>
  <dcterms:created xsi:type="dcterms:W3CDTF">2013-02-26T12:15:58Z</dcterms:created>
  <dcterms:modified xsi:type="dcterms:W3CDTF">2013-03-07T14:32:29Z</dcterms:modified>
</cp:coreProperties>
</file>