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3" r:id="rId6"/>
    <p:sldId id="261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9" d="100"/>
          <a:sy n="89" d="100"/>
        </p:scale>
        <p:origin x="-166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7FD9-2B10-624C-A412-A95B389E97F4}" type="datetimeFigureOut">
              <a:rPr lang="en-US" smtClean="0"/>
              <a:t>17/06/2013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43B64-BE13-7B47-9942-A7B59FFAC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612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7FD9-2B10-624C-A412-A95B389E97F4}" type="datetimeFigureOut">
              <a:rPr lang="en-US" smtClean="0"/>
              <a:t>17/06/2013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43B64-BE13-7B47-9942-A7B59FFAC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550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7FD9-2B10-624C-A412-A95B389E97F4}" type="datetimeFigureOut">
              <a:rPr lang="en-US" smtClean="0"/>
              <a:t>17/06/2013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43B64-BE13-7B47-9942-A7B59FFAC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060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7FD9-2B10-624C-A412-A95B389E97F4}" type="datetimeFigureOut">
              <a:rPr lang="en-US" smtClean="0"/>
              <a:t>17/06/2013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43B64-BE13-7B47-9942-A7B59FFAC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292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7FD9-2B10-624C-A412-A95B389E97F4}" type="datetimeFigureOut">
              <a:rPr lang="en-US" smtClean="0"/>
              <a:t>17/06/2013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43B64-BE13-7B47-9942-A7B59FFAC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659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7FD9-2B10-624C-A412-A95B389E97F4}" type="datetimeFigureOut">
              <a:rPr lang="en-US" smtClean="0"/>
              <a:t>17/06/2013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43B64-BE13-7B47-9942-A7B59FFAC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827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7FD9-2B10-624C-A412-A95B389E97F4}" type="datetimeFigureOut">
              <a:rPr lang="en-US" smtClean="0"/>
              <a:t>17/06/2013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43B64-BE13-7B47-9942-A7B59FFAC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878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7FD9-2B10-624C-A412-A95B389E97F4}" type="datetimeFigureOut">
              <a:rPr lang="en-US" smtClean="0"/>
              <a:t>17/06/2013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43B64-BE13-7B47-9942-A7B59FFAC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636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7FD9-2B10-624C-A412-A95B389E97F4}" type="datetimeFigureOut">
              <a:rPr lang="en-US" smtClean="0"/>
              <a:t>17/06/2013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43B64-BE13-7B47-9942-A7B59FFAC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196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7FD9-2B10-624C-A412-A95B389E97F4}" type="datetimeFigureOut">
              <a:rPr lang="en-US" smtClean="0"/>
              <a:t>17/06/2013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43B64-BE13-7B47-9942-A7B59FFAC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310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7FD9-2B10-624C-A412-A95B389E97F4}" type="datetimeFigureOut">
              <a:rPr lang="en-US" smtClean="0"/>
              <a:t>17/06/2013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43B64-BE13-7B47-9942-A7B59FFAC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258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C77FD9-2B10-624C-A412-A95B389E97F4}" type="datetimeFigureOut">
              <a:rPr lang="en-US" smtClean="0"/>
              <a:t>17/06/2013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43B64-BE13-7B47-9942-A7B59FFAC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743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 smtClean="0"/>
              <a:t>因为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 smtClean="0"/>
              <a:t>Conjunctions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300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472386" y="3594123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书房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2207" y="2824148"/>
            <a:ext cx="2942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我喜欢我家的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90939" y="3457351"/>
            <a:ext cx="15696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600" dirty="0" smtClean="0">
                <a:solidFill>
                  <a:srgbClr val="FF0000"/>
                </a:solidFill>
              </a:rPr>
              <a:t>，因为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50161" y="4379879"/>
            <a:ext cx="28162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altLang="zh-CN" sz="36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…</a:t>
            </a:r>
            <a:r>
              <a:rPr lang="zh-CN" altLang="en-US" sz="36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有很多书。</a:t>
            </a:r>
            <a:endParaRPr lang="en-US" sz="3600" dirty="0">
              <a:solidFill>
                <a:srgbClr val="008000"/>
              </a:solidFill>
              <a:latin typeface="Kai"/>
              <a:ea typeface="Kai"/>
              <a:cs typeface="Kai"/>
            </a:endParaRP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521869"/>
              </p:ext>
            </p:extLst>
          </p:nvPr>
        </p:nvGraphicFramePr>
        <p:xfrm>
          <a:off x="522092" y="368770"/>
          <a:ext cx="8229600" cy="12314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35136"/>
                <a:gridCol w="1205140"/>
                <a:gridCol w="2178523"/>
                <a:gridCol w="2410801"/>
              </a:tblGrid>
              <a:tr h="12314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/>
                        <a:t>S1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dirty="0" smtClean="0">
                          <a:solidFill>
                            <a:srgbClr val="FF0000"/>
                          </a:solidFill>
                        </a:rPr>
                        <a:t>，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32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因为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3200" dirty="0" smtClean="0">
                          <a:solidFill>
                            <a:srgbClr val="008000"/>
                          </a:solidFill>
                        </a:rPr>
                        <a:t>S2</a:t>
                      </a:r>
                      <a:r>
                        <a:rPr lang="zh-CN" altLang="en-US" sz="3200" dirty="0" smtClean="0">
                          <a:solidFill>
                            <a:srgbClr val="008000"/>
                          </a:solidFill>
                        </a:rPr>
                        <a:t>。</a:t>
                      </a:r>
                      <a:endParaRPr lang="en-US" sz="3200" dirty="0">
                        <a:solidFill>
                          <a:srgbClr val="0000FF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996163" y="4372441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书房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17505159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472386" y="3594123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猫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2207" y="2824148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我喜欢我的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90939" y="3457351"/>
            <a:ext cx="15696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600" dirty="0" smtClean="0">
                <a:solidFill>
                  <a:srgbClr val="FF0000"/>
                </a:solidFill>
              </a:rPr>
              <a:t>，因为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61043" y="4370403"/>
            <a:ext cx="34318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我的</a:t>
            </a:r>
            <a:r>
              <a:rPr lang="en-US" altLang="zh-CN" sz="36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… </a:t>
            </a:r>
            <a:r>
              <a:rPr lang="zh-CN" altLang="en-US" sz="36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很可爱。</a:t>
            </a:r>
            <a:endParaRPr lang="en-US" sz="3600" dirty="0">
              <a:solidFill>
                <a:srgbClr val="008000"/>
              </a:solidFill>
              <a:latin typeface="Kai"/>
              <a:ea typeface="Kai"/>
              <a:cs typeface="Kai"/>
            </a:endParaRP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5598928"/>
              </p:ext>
            </p:extLst>
          </p:nvPr>
        </p:nvGraphicFramePr>
        <p:xfrm>
          <a:off x="522092" y="368770"/>
          <a:ext cx="8229600" cy="12314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35136"/>
                <a:gridCol w="1205140"/>
                <a:gridCol w="2178523"/>
                <a:gridCol w="2410801"/>
              </a:tblGrid>
              <a:tr h="12314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/>
                        <a:t>S1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dirty="0" smtClean="0">
                          <a:solidFill>
                            <a:srgbClr val="FF0000"/>
                          </a:solidFill>
                        </a:rPr>
                        <a:t>，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32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因为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3200" dirty="0" smtClean="0">
                          <a:solidFill>
                            <a:srgbClr val="008000"/>
                          </a:solidFill>
                        </a:rPr>
                        <a:t>S2</a:t>
                      </a:r>
                      <a:r>
                        <a:rPr lang="zh-CN" altLang="en-US" sz="3200" dirty="0" smtClean="0">
                          <a:solidFill>
                            <a:srgbClr val="008000"/>
                          </a:solidFill>
                        </a:rPr>
                        <a:t>。</a:t>
                      </a:r>
                      <a:endParaRPr lang="en-US" sz="3200" dirty="0">
                        <a:solidFill>
                          <a:srgbClr val="0000FF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663379" y="4397199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猫</a:t>
            </a:r>
            <a:r>
              <a:rPr lang="en-US" altLang="zh-CN" sz="3600" dirty="0" smtClean="0">
                <a:latin typeface="Kai"/>
                <a:ea typeface="Kai"/>
                <a:cs typeface="Kai"/>
              </a:rPr>
              <a:t> 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271548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6705" y="2102853"/>
            <a:ext cx="802615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altLang="zh-CN" sz="3200" dirty="0" smtClean="0">
                <a:latin typeface="Kai"/>
                <a:ea typeface="Kai"/>
                <a:cs typeface="Kai"/>
              </a:rPr>
              <a:t>1. </a:t>
            </a:r>
            <a:r>
              <a:rPr lang="zh-CN" altLang="en-US" sz="3200" dirty="0" smtClean="0">
                <a:latin typeface="Kai"/>
                <a:ea typeface="Kai"/>
                <a:cs typeface="Kai"/>
              </a:rPr>
              <a:t>因为／我喜欢晒太阳。／我喜欢去海边，</a:t>
            </a:r>
            <a:endParaRPr lang="en-US" sz="3200" dirty="0">
              <a:latin typeface="Kai"/>
              <a:ea typeface="Kai"/>
              <a:cs typeface="Kai"/>
            </a:endParaRP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1749078"/>
              </p:ext>
            </p:extLst>
          </p:nvPr>
        </p:nvGraphicFramePr>
        <p:xfrm>
          <a:off x="522092" y="368770"/>
          <a:ext cx="8229600" cy="12314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35136"/>
                <a:gridCol w="1205140"/>
                <a:gridCol w="2178523"/>
                <a:gridCol w="2410801"/>
              </a:tblGrid>
              <a:tr h="12314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/>
                        <a:t>S1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dirty="0" smtClean="0">
                          <a:solidFill>
                            <a:srgbClr val="FF0000"/>
                          </a:solidFill>
                        </a:rPr>
                        <a:t>，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32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因为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3200" dirty="0" smtClean="0">
                          <a:solidFill>
                            <a:srgbClr val="008000"/>
                          </a:solidFill>
                        </a:rPr>
                        <a:t>S2</a:t>
                      </a:r>
                      <a:r>
                        <a:rPr lang="zh-CN" altLang="en-US" sz="3200" dirty="0" smtClean="0">
                          <a:solidFill>
                            <a:srgbClr val="008000"/>
                          </a:solidFill>
                        </a:rPr>
                        <a:t>。</a:t>
                      </a:r>
                      <a:endParaRPr lang="en-US" sz="3200" dirty="0">
                        <a:solidFill>
                          <a:srgbClr val="0000FF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56705" y="3354618"/>
            <a:ext cx="84467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altLang="zh-CN" sz="3200" dirty="0" smtClean="0">
                <a:latin typeface="Kai"/>
                <a:ea typeface="Kai"/>
                <a:cs typeface="Kai"/>
              </a:rPr>
              <a:t>2. </a:t>
            </a:r>
            <a:r>
              <a:rPr lang="zh-CN" altLang="en-US" sz="3200" dirty="0" smtClean="0">
                <a:latin typeface="Kai"/>
                <a:ea typeface="Kai"/>
                <a:cs typeface="Kai"/>
              </a:rPr>
              <a:t>他很帅。／我喜欢</a:t>
            </a:r>
            <a:r>
              <a:rPr lang="en-US" altLang="zh-CN" sz="3200" dirty="0" smtClean="0">
                <a:latin typeface="Kai"/>
                <a:ea typeface="Kai"/>
                <a:cs typeface="Kai"/>
              </a:rPr>
              <a:t>Robert </a:t>
            </a:r>
            <a:r>
              <a:rPr lang="en-US" altLang="zh-CN" sz="3200" dirty="0" err="1" smtClean="0">
                <a:latin typeface="Kai"/>
                <a:ea typeface="Kai"/>
                <a:cs typeface="Kai"/>
              </a:rPr>
              <a:t>Pattinson</a:t>
            </a:r>
            <a:r>
              <a:rPr lang="zh-CN" altLang="en-US" sz="3200" dirty="0" smtClean="0">
                <a:latin typeface="Kai"/>
                <a:ea typeface="Kai"/>
                <a:cs typeface="Kai"/>
              </a:rPr>
              <a:t>，／因为</a:t>
            </a:r>
            <a:endParaRPr lang="en-US" sz="3200" dirty="0">
              <a:latin typeface="Kai"/>
              <a:ea typeface="Kai"/>
              <a:cs typeface="Ka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949" y="4653769"/>
            <a:ext cx="843652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altLang="zh-CN" sz="3200" dirty="0" smtClean="0">
                <a:latin typeface="Kai"/>
                <a:ea typeface="Kai"/>
                <a:cs typeface="Kai"/>
              </a:rPr>
              <a:t>3. </a:t>
            </a:r>
            <a:r>
              <a:rPr lang="zh-CN" altLang="en-US" sz="3200" dirty="0" smtClean="0">
                <a:latin typeface="Kai"/>
                <a:ea typeface="Kai"/>
                <a:cs typeface="Kai"/>
              </a:rPr>
              <a:t>我喜欢住在爱丁堡，／因为／爱丁堡很美。</a:t>
            </a:r>
            <a:endParaRPr lang="en-US" sz="32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3826388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3368819"/>
              </p:ext>
            </p:extLst>
          </p:nvPr>
        </p:nvGraphicFramePr>
        <p:xfrm>
          <a:off x="522092" y="368770"/>
          <a:ext cx="8229600" cy="12314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35136"/>
                <a:gridCol w="1205140"/>
                <a:gridCol w="2178523"/>
                <a:gridCol w="2410801"/>
              </a:tblGrid>
              <a:tr h="12314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/>
                        <a:t>S1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dirty="0" smtClean="0">
                          <a:solidFill>
                            <a:srgbClr val="FF0000"/>
                          </a:solidFill>
                        </a:rPr>
                        <a:t>，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32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因为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3200" dirty="0" smtClean="0">
                          <a:solidFill>
                            <a:srgbClr val="008000"/>
                          </a:solidFill>
                        </a:rPr>
                        <a:t>S2</a:t>
                      </a:r>
                      <a:r>
                        <a:rPr lang="zh-CN" altLang="en-US" sz="3200" dirty="0" smtClean="0">
                          <a:solidFill>
                            <a:srgbClr val="008000"/>
                          </a:solidFill>
                        </a:rPr>
                        <a:t>。</a:t>
                      </a:r>
                      <a:endParaRPr lang="en-US" sz="3200" dirty="0">
                        <a:solidFill>
                          <a:srgbClr val="0000FF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64444" y="2026413"/>
            <a:ext cx="71096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我喜欢去学校，</a:t>
            </a:r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因为</a:t>
            </a:r>
            <a:r>
              <a:rPr lang="zh-CN" altLang="en-US" sz="36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我喜欢学习</a:t>
            </a:r>
            <a:r>
              <a:rPr lang="zh-CN" altLang="en-US" sz="3600" dirty="0" smtClean="0">
                <a:latin typeface="Kai"/>
                <a:ea typeface="Kai"/>
                <a:cs typeface="Kai"/>
              </a:rPr>
              <a:t>。</a:t>
            </a:r>
            <a:endParaRPr lang="en-GB" altLang="zh-CN" sz="3600" dirty="0" smtClean="0">
              <a:latin typeface="Kai"/>
              <a:ea typeface="Kai"/>
              <a:cs typeface="Kai"/>
            </a:endParaRPr>
          </a:p>
          <a:p>
            <a:r>
              <a:rPr lang="en-GB" sz="2400" dirty="0" err="1"/>
              <a:t>Wǒ</a:t>
            </a:r>
            <a:r>
              <a:rPr lang="en-GB" sz="2400" dirty="0"/>
              <a:t> </a:t>
            </a:r>
            <a:r>
              <a:rPr lang="en-GB" sz="2400" dirty="0" err="1"/>
              <a:t>xǐhuān</a:t>
            </a:r>
            <a:r>
              <a:rPr lang="en-GB" sz="2400" dirty="0"/>
              <a:t> </a:t>
            </a:r>
            <a:r>
              <a:rPr lang="en-GB" sz="2400" dirty="0" err="1"/>
              <a:t>qù</a:t>
            </a:r>
            <a:r>
              <a:rPr lang="en-GB" sz="2400" dirty="0"/>
              <a:t> </a:t>
            </a:r>
            <a:r>
              <a:rPr lang="en-GB" sz="2400" dirty="0" err="1"/>
              <a:t>xuéxiào</a:t>
            </a:r>
            <a:r>
              <a:rPr lang="en-GB" sz="2400" dirty="0"/>
              <a:t> , </a:t>
            </a:r>
            <a:r>
              <a:rPr lang="en-GB" sz="2400" dirty="0" err="1"/>
              <a:t>yīnwèi</a:t>
            </a:r>
            <a:r>
              <a:rPr lang="en-GB" sz="2400" dirty="0"/>
              <a:t> </a:t>
            </a:r>
            <a:r>
              <a:rPr lang="en-GB" sz="2400" dirty="0" err="1"/>
              <a:t>Wǒ</a:t>
            </a:r>
            <a:r>
              <a:rPr lang="en-GB" sz="2400" dirty="0"/>
              <a:t> </a:t>
            </a:r>
            <a:r>
              <a:rPr lang="en-GB" sz="2400" dirty="0" err="1"/>
              <a:t>xǐhuān</a:t>
            </a:r>
            <a:r>
              <a:rPr lang="en-GB" sz="2400" dirty="0"/>
              <a:t> </a:t>
            </a:r>
            <a:r>
              <a:rPr lang="en-GB" sz="2400" dirty="0" err="1" smtClean="0"/>
              <a:t>xuéxí</a:t>
            </a:r>
            <a:r>
              <a:rPr lang="en-GB" sz="2400" dirty="0" smtClean="0"/>
              <a:t>.</a:t>
            </a:r>
            <a:endParaRPr lang="en-GB" altLang="zh-CN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522092" y="3402687"/>
            <a:ext cx="80329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我喜欢去电影院，</a:t>
            </a:r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因为</a:t>
            </a:r>
            <a:r>
              <a:rPr lang="zh-CN" altLang="en-US" sz="36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我喜欢看电影</a:t>
            </a:r>
            <a:r>
              <a:rPr lang="zh-CN" altLang="en-US" sz="3600" dirty="0" smtClean="0">
                <a:latin typeface="Kai"/>
                <a:ea typeface="Kai"/>
                <a:cs typeface="Kai"/>
              </a:rPr>
              <a:t>。</a:t>
            </a:r>
            <a:endParaRPr lang="en-GB" altLang="zh-CN" sz="4400" dirty="0" smtClean="0">
              <a:latin typeface="Kai"/>
              <a:ea typeface="Kai"/>
              <a:cs typeface="Kai"/>
            </a:endParaRPr>
          </a:p>
          <a:p>
            <a:r>
              <a:rPr lang="en-GB" sz="2400" dirty="0" err="1"/>
              <a:t>Wǒ</a:t>
            </a:r>
            <a:r>
              <a:rPr lang="en-GB" sz="2400" dirty="0"/>
              <a:t> </a:t>
            </a:r>
            <a:r>
              <a:rPr lang="en-GB" sz="2400" dirty="0" err="1"/>
              <a:t>xǐhuān</a:t>
            </a:r>
            <a:r>
              <a:rPr lang="en-GB" sz="2400" dirty="0"/>
              <a:t> </a:t>
            </a:r>
            <a:r>
              <a:rPr lang="en-GB" sz="2400" dirty="0" err="1"/>
              <a:t>qù</a:t>
            </a:r>
            <a:r>
              <a:rPr lang="en-GB" sz="2400" dirty="0"/>
              <a:t> </a:t>
            </a:r>
            <a:r>
              <a:rPr lang="en-GB" sz="2400" dirty="0" err="1"/>
              <a:t>diànyǐngyuàn</a:t>
            </a:r>
            <a:r>
              <a:rPr lang="en-GB" sz="2400" dirty="0"/>
              <a:t> , </a:t>
            </a:r>
            <a:r>
              <a:rPr lang="en-GB" sz="2400" dirty="0" err="1"/>
              <a:t>yīnwèi</a:t>
            </a:r>
            <a:r>
              <a:rPr lang="en-GB" sz="2400" dirty="0"/>
              <a:t> </a:t>
            </a:r>
            <a:r>
              <a:rPr lang="en-GB" sz="2400" dirty="0" err="1"/>
              <a:t>Wǒ</a:t>
            </a:r>
            <a:r>
              <a:rPr lang="en-GB" sz="2400" dirty="0"/>
              <a:t> </a:t>
            </a:r>
            <a:r>
              <a:rPr lang="en-GB" sz="2400" dirty="0" err="1"/>
              <a:t>xǐhuān</a:t>
            </a:r>
            <a:r>
              <a:rPr lang="en-GB" sz="2400" dirty="0"/>
              <a:t> </a:t>
            </a:r>
            <a:r>
              <a:rPr lang="en-GB" sz="2400" dirty="0" err="1"/>
              <a:t>kàn</a:t>
            </a:r>
            <a:r>
              <a:rPr lang="en-GB" sz="2400" dirty="0"/>
              <a:t> </a:t>
            </a:r>
            <a:r>
              <a:rPr lang="en-GB" sz="2400" dirty="0" err="1" smtClean="0"/>
              <a:t>diànyǐng</a:t>
            </a:r>
            <a:r>
              <a:rPr lang="en-GB" sz="2400" dirty="0" smtClean="0"/>
              <a:t>.</a:t>
            </a:r>
            <a:endParaRPr lang="en-GB" altLang="zh-CN" sz="2400" dirty="0" smtClean="0"/>
          </a:p>
        </p:txBody>
      </p:sp>
    </p:spTree>
    <p:extLst>
      <p:ext uri="{BB962C8B-B14F-4D97-AF65-F5344CB8AC3E}">
        <p14:creationId xmlns:p14="http://schemas.microsoft.com/office/powerpoint/2010/main" val="96869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829834" y="4103682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图书馆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2207" y="2824148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我喜欢去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  <p:pic>
        <p:nvPicPr>
          <p:cNvPr id="3" name="Content Placeholder 4"/>
          <p:cNvPicPr>
            <a:picLocks noChangeAspect="1"/>
          </p:cNvPicPr>
          <p:nvPr/>
        </p:nvPicPr>
        <p:blipFill>
          <a:blip r:embed="rId2"/>
          <a:srcRect l="-18130" r="-18130"/>
          <a:stretch>
            <a:fillRect/>
          </a:stretch>
        </p:blipFill>
        <p:spPr>
          <a:xfrm>
            <a:off x="1999498" y="3762848"/>
            <a:ext cx="2980612" cy="163922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790939" y="3457351"/>
            <a:ext cx="15696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600" dirty="0" smtClean="0">
                <a:solidFill>
                  <a:srgbClr val="FF0000"/>
                </a:solidFill>
              </a:rPr>
              <a:t>，因为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96172" y="4393408"/>
            <a:ext cx="2954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我喜欢看书。</a:t>
            </a:r>
            <a:endParaRPr lang="en-US" sz="3600" dirty="0">
              <a:solidFill>
                <a:srgbClr val="008000"/>
              </a:solidFill>
              <a:latin typeface="Kai"/>
              <a:ea typeface="Kai"/>
              <a:cs typeface="Kai"/>
            </a:endParaRP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5705765"/>
              </p:ext>
            </p:extLst>
          </p:nvPr>
        </p:nvGraphicFramePr>
        <p:xfrm>
          <a:off x="522092" y="368770"/>
          <a:ext cx="8229600" cy="12314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35136"/>
                <a:gridCol w="1205140"/>
                <a:gridCol w="2178523"/>
                <a:gridCol w="2410801"/>
              </a:tblGrid>
              <a:tr h="12314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/>
                        <a:t>S1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dirty="0" smtClean="0">
                          <a:solidFill>
                            <a:srgbClr val="FF0000"/>
                          </a:solidFill>
                        </a:rPr>
                        <a:t>，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32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因为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3200" dirty="0" smtClean="0">
                          <a:solidFill>
                            <a:srgbClr val="008000"/>
                          </a:solidFill>
                        </a:rPr>
                        <a:t>S2</a:t>
                      </a:r>
                      <a:r>
                        <a:rPr lang="zh-CN" altLang="en-US" sz="3200" dirty="0" smtClean="0">
                          <a:solidFill>
                            <a:srgbClr val="008000"/>
                          </a:solidFill>
                        </a:rPr>
                        <a:t>。</a:t>
                      </a:r>
                      <a:endParaRPr lang="en-US" sz="3200" dirty="0">
                        <a:solidFill>
                          <a:srgbClr val="0000FF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2529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373532" y="3917289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运动中心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2207" y="2824148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我喜欢去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90939" y="3457351"/>
            <a:ext cx="15696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600" dirty="0" smtClean="0">
                <a:solidFill>
                  <a:srgbClr val="FF0000"/>
                </a:solidFill>
              </a:rPr>
              <a:t>，因为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89345" y="4400024"/>
            <a:ext cx="2954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我喜欢运动。</a:t>
            </a:r>
            <a:endParaRPr lang="en-US" sz="3600" dirty="0">
              <a:solidFill>
                <a:srgbClr val="008000"/>
              </a:solidFill>
              <a:latin typeface="Kai"/>
              <a:ea typeface="Kai"/>
              <a:cs typeface="Kai"/>
            </a:endParaRP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8032647"/>
              </p:ext>
            </p:extLst>
          </p:nvPr>
        </p:nvGraphicFramePr>
        <p:xfrm>
          <a:off x="522092" y="368770"/>
          <a:ext cx="8229600" cy="12314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35136"/>
                <a:gridCol w="1205140"/>
                <a:gridCol w="2178523"/>
                <a:gridCol w="2410801"/>
              </a:tblGrid>
              <a:tr h="12314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/>
                        <a:t>S1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dirty="0" smtClean="0">
                          <a:solidFill>
                            <a:srgbClr val="FF0000"/>
                          </a:solidFill>
                        </a:rPr>
                        <a:t>，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32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因为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3200" dirty="0" smtClean="0">
                          <a:solidFill>
                            <a:srgbClr val="008000"/>
                          </a:solidFill>
                        </a:rPr>
                        <a:t>S2</a:t>
                      </a:r>
                      <a:r>
                        <a:rPr lang="zh-CN" altLang="en-US" sz="3200" dirty="0" smtClean="0">
                          <a:solidFill>
                            <a:srgbClr val="008000"/>
                          </a:solidFill>
                        </a:rPr>
                        <a:t>。</a:t>
                      </a:r>
                      <a:endParaRPr lang="en-US" sz="3200" dirty="0">
                        <a:solidFill>
                          <a:srgbClr val="0000FF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Content Placeholder 4"/>
          <p:cNvPicPr>
            <a:picLocks noChangeAspect="1"/>
          </p:cNvPicPr>
          <p:nvPr/>
        </p:nvPicPr>
        <p:blipFill>
          <a:blip r:embed="rId2"/>
          <a:srcRect l="-26733" r="-26733"/>
          <a:stretch>
            <a:fillRect/>
          </a:stretch>
        </p:blipFill>
        <p:spPr>
          <a:xfrm>
            <a:off x="1925510" y="3470479"/>
            <a:ext cx="2865429" cy="1575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5917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373532" y="3917289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超市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2207" y="2824148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我喜欢去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90939" y="3457351"/>
            <a:ext cx="15696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600" dirty="0" smtClean="0">
                <a:solidFill>
                  <a:srgbClr val="FF0000"/>
                </a:solidFill>
              </a:rPr>
              <a:t>，因为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33436" y="4400024"/>
            <a:ext cx="34163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我喜欢买东西。</a:t>
            </a:r>
            <a:endParaRPr lang="en-US" sz="3600" dirty="0">
              <a:solidFill>
                <a:srgbClr val="008000"/>
              </a:solidFill>
              <a:latin typeface="Kai"/>
              <a:ea typeface="Kai"/>
              <a:cs typeface="Kai"/>
            </a:endParaRP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3870950"/>
              </p:ext>
            </p:extLst>
          </p:nvPr>
        </p:nvGraphicFramePr>
        <p:xfrm>
          <a:off x="522092" y="368770"/>
          <a:ext cx="8229600" cy="12314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35136"/>
                <a:gridCol w="1205140"/>
                <a:gridCol w="2178523"/>
                <a:gridCol w="2410801"/>
              </a:tblGrid>
              <a:tr h="12314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/>
                        <a:t>S1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dirty="0" smtClean="0">
                          <a:solidFill>
                            <a:srgbClr val="FF0000"/>
                          </a:solidFill>
                        </a:rPr>
                        <a:t>，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32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因为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3200" dirty="0" smtClean="0">
                          <a:solidFill>
                            <a:srgbClr val="008000"/>
                          </a:solidFill>
                        </a:rPr>
                        <a:t>S2</a:t>
                      </a:r>
                      <a:r>
                        <a:rPr lang="zh-CN" altLang="en-US" sz="3200" dirty="0" smtClean="0">
                          <a:solidFill>
                            <a:srgbClr val="008000"/>
                          </a:solidFill>
                        </a:rPr>
                        <a:t>。</a:t>
                      </a:r>
                      <a:endParaRPr lang="en-US" sz="3200" dirty="0">
                        <a:solidFill>
                          <a:srgbClr val="0000FF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Content Placeholder 4"/>
          <p:cNvPicPr>
            <a:picLocks noChangeAspect="1"/>
          </p:cNvPicPr>
          <p:nvPr/>
        </p:nvPicPr>
        <p:blipFill>
          <a:blip r:embed="rId2"/>
          <a:srcRect l="-17050" r="-17050"/>
          <a:stretch>
            <a:fillRect/>
          </a:stretch>
        </p:blipFill>
        <p:spPr>
          <a:xfrm>
            <a:off x="1802506" y="3578262"/>
            <a:ext cx="2988433" cy="1643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9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63502" y="3921097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公园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2207" y="2824148"/>
            <a:ext cx="2954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我喜欢我们的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90939" y="3457351"/>
            <a:ext cx="15696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600" dirty="0" smtClean="0">
                <a:solidFill>
                  <a:srgbClr val="FF0000"/>
                </a:solidFill>
              </a:rPr>
              <a:t>，因为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89345" y="4400024"/>
            <a:ext cx="24120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altLang="zh-CN" sz="36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…</a:t>
            </a:r>
            <a:r>
              <a:rPr lang="zh-CN" altLang="en-US" sz="36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很漂亮。</a:t>
            </a:r>
            <a:endParaRPr lang="en-US" sz="3600" dirty="0">
              <a:solidFill>
                <a:srgbClr val="008000"/>
              </a:solidFill>
              <a:latin typeface="Kai"/>
              <a:ea typeface="Kai"/>
              <a:cs typeface="Kai"/>
            </a:endParaRP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0383685"/>
              </p:ext>
            </p:extLst>
          </p:nvPr>
        </p:nvGraphicFramePr>
        <p:xfrm>
          <a:off x="522092" y="368770"/>
          <a:ext cx="8229600" cy="12314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35136"/>
                <a:gridCol w="1205140"/>
                <a:gridCol w="2178523"/>
                <a:gridCol w="2410801"/>
              </a:tblGrid>
              <a:tr h="12314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/>
                        <a:t>S1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dirty="0" smtClean="0">
                          <a:solidFill>
                            <a:srgbClr val="FF0000"/>
                          </a:solidFill>
                        </a:rPr>
                        <a:t>，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32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因为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3200" dirty="0" smtClean="0">
                          <a:solidFill>
                            <a:srgbClr val="008000"/>
                          </a:solidFill>
                        </a:rPr>
                        <a:t>S2</a:t>
                      </a:r>
                      <a:r>
                        <a:rPr lang="zh-CN" altLang="en-US" sz="3200" dirty="0" smtClean="0">
                          <a:solidFill>
                            <a:srgbClr val="008000"/>
                          </a:solidFill>
                        </a:rPr>
                        <a:t>。</a:t>
                      </a:r>
                      <a:endParaRPr lang="en-US" sz="3200" dirty="0">
                        <a:solidFill>
                          <a:srgbClr val="0000FF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8" name="Content Placeholder 7"/>
          <p:cNvPicPr>
            <a:picLocks noChangeAspect="1"/>
          </p:cNvPicPr>
          <p:nvPr/>
        </p:nvPicPr>
        <p:blipFill>
          <a:blip r:embed="rId2"/>
          <a:srcRect l="-18187" r="-18187"/>
          <a:stretch>
            <a:fillRect/>
          </a:stretch>
        </p:blipFill>
        <p:spPr>
          <a:xfrm>
            <a:off x="1925317" y="3676030"/>
            <a:ext cx="2775822" cy="152659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635347" y="4400024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公园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1728156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73532" y="3917289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图书馆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2207" y="2824148"/>
            <a:ext cx="2954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我喜欢我们的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  <p:pic>
        <p:nvPicPr>
          <p:cNvPr id="3" name="Content Placeholder 4"/>
          <p:cNvPicPr>
            <a:picLocks noChangeAspect="1"/>
          </p:cNvPicPr>
          <p:nvPr/>
        </p:nvPicPr>
        <p:blipFill>
          <a:blip r:embed="rId2"/>
          <a:srcRect l="-18130" r="-18130"/>
          <a:stretch>
            <a:fillRect/>
          </a:stretch>
        </p:blipFill>
        <p:spPr>
          <a:xfrm>
            <a:off x="1999498" y="3762848"/>
            <a:ext cx="2980612" cy="163922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790939" y="3457351"/>
            <a:ext cx="15696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600" dirty="0" smtClean="0">
                <a:solidFill>
                  <a:srgbClr val="FF0000"/>
                </a:solidFill>
              </a:rPr>
              <a:t>，因为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74336" y="4379879"/>
            <a:ext cx="19503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altLang="zh-CN" sz="36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…</a:t>
            </a:r>
            <a:r>
              <a:rPr lang="zh-CN" altLang="en-US" sz="36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很大。</a:t>
            </a:r>
            <a:endParaRPr lang="en-US" sz="3600" dirty="0">
              <a:solidFill>
                <a:srgbClr val="008000"/>
              </a:solidFill>
              <a:latin typeface="Kai"/>
              <a:ea typeface="Kai"/>
              <a:cs typeface="Kai"/>
            </a:endParaRP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3592932"/>
              </p:ext>
            </p:extLst>
          </p:nvPr>
        </p:nvGraphicFramePr>
        <p:xfrm>
          <a:off x="522092" y="368770"/>
          <a:ext cx="8229600" cy="12314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35136"/>
                <a:gridCol w="1205140"/>
                <a:gridCol w="2178523"/>
                <a:gridCol w="2410801"/>
              </a:tblGrid>
              <a:tr h="12314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/>
                        <a:t>S1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dirty="0" smtClean="0">
                          <a:solidFill>
                            <a:srgbClr val="FF0000"/>
                          </a:solidFill>
                        </a:rPr>
                        <a:t>，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32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因为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3200" dirty="0" smtClean="0">
                          <a:solidFill>
                            <a:srgbClr val="008000"/>
                          </a:solidFill>
                        </a:rPr>
                        <a:t>S2</a:t>
                      </a:r>
                      <a:r>
                        <a:rPr lang="zh-CN" altLang="en-US" sz="3200" dirty="0" smtClean="0">
                          <a:solidFill>
                            <a:srgbClr val="008000"/>
                          </a:solidFill>
                        </a:rPr>
                        <a:t>。</a:t>
                      </a:r>
                      <a:endParaRPr lang="en-US" sz="3200" dirty="0">
                        <a:solidFill>
                          <a:srgbClr val="0000FF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461043" y="4379879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图书馆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3542072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284238" y="3917289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花园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2207" y="2824148"/>
            <a:ext cx="2942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我喜欢我家的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90939" y="3457351"/>
            <a:ext cx="15696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600" dirty="0" smtClean="0">
                <a:solidFill>
                  <a:srgbClr val="FF0000"/>
                </a:solidFill>
              </a:rPr>
              <a:t>，因为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50161" y="4379879"/>
            <a:ext cx="19503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altLang="zh-CN" sz="36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…</a:t>
            </a:r>
            <a:r>
              <a:rPr lang="zh-CN" altLang="en-US" sz="36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很美。</a:t>
            </a:r>
            <a:endParaRPr lang="en-US" sz="3600" dirty="0">
              <a:solidFill>
                <a:srgbClr val="008000"/>
              </a:solidFill>
              <a:latin typeface="Kai"/>
              <a:ea typeface="Kai"/>
              <a:cs typeface="Kai"/>
            </a:endParaRP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3530167"/>
              </p:ext>
            </p:extLst>
          </p:nvPr>
        </p:nvGraphicFramePr>
        <p:xfrm>
          <a:off x="522092" y="368770"/>
          <a:ext cx="8229600" cy="12314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35136"/>
                <a:gridCol w="1205140"/>
                <a:gridCol w="2178523"/>
                <a:gridCol w="2410801"/>
              </a:tblGrid>
              <a:tr h="12314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/>
                        <a:t>S1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dirty="0" smtClean="0">
                          <a:solidFill>
                            <a:srgbClr val="FF0000"/>
                          </a:solidFill>
                        </a:rPr>
                        <a:t>，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32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因为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3200" dirty="0" smtClean="0">
                          <a:solidFill>
                            <a:srgbClr val="008000"/>
                          </a:solidFill>
                        </a:rPr>
                        <a:t>S2</a:t>
                      </a:r>
                      <a:r>
                        <a:rPr lang="zh-CN" altLang="en-US" sz="3200" dirty="0" smtClean="0">
                          <a:solidFill>
                            <a:srgbClr val="008000"/>
                          </a:solidFill>
                        </a:rPr>
                        <a:t>。</a:t>
                      </a:r>
                      <a:endParaRPr lang="en-US" sz="3200" dirty="0">
                        <a:solidFill>
                          <a:srgbClr val="0000FF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Content Placeholder 3"/>
          <p:cNvPicPr/>
          <p:nvPr/>
        </p:nvPicPr>
        <p:blipFill>
          <a:blip r:embed="rId2"/>
          <a:srcRect l="-10550" r="-10550"/>
          <a:stretch>
            <a:fillRect/>
          </a:stretch>
        </p:blipFill>
        <p:spPr>
          <a:xfrm>
            <a:off x="1937327" y="3562104"/>
            <a:ext cx="2853612" cy="166260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996163" y="4392854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花园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21222132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84238" y="3608705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客厅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2207" y="2824148"/>
            <a:ext cx="2942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我喜欢我家的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90939" y="3457351"/>
            <a:ext cx="15696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600" dirty="0" smtClean="0">
                <a:solidFill>
                  <a:srgbClr val="FF0000"/>
                </a:solidFill>
              </a:rPr>
              <a:t>，因为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50161" y="4379879"/>
            <a:ext cx="18818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altLang="zh-CN" sz="36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…</a:t>
            </a:r>
            <a:r>
              <a:rPr lang="zh-CN" altLang="en-US" sz="36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很大。</a:t>
            </a:r>
            <a:endParaRPr lang="en-US" sz="3600" dirty="0">
              <a:solidFill>
                <a:srgbClr val="008000"/>
              </a:solidFill>
              <a:latin typeface="Kai"/>
              <a:ea typeface="Kai"/>
              <a:cs typeface="Kai"/>
            </a:endParaRP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818217"/>
              </p:ext>
            </p:extLst>
          </p:nvPr>
        </p:nvGraphicFramePr>
        <p:xfrm>
          <a:off x="522092" y="368770"/>
          <a:ext cx="8229600" cy="12314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35136"/>
                <a:gridCol w="1205140"/>
                <a:gridCol w="2178523"/>
                <a:gridCol w="2410801"/>
              </a:tblGrid>
              <a:tr h="12314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/>
                        <a:t>S1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dirty="0" smtClean="0">
                          <a:solidFill>
                            <a:srgbClr val="FF0000"/>
                          </a:solidFill>
                        </a:rPr>
                        <a:t>，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32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因为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3200" dirty="0" smtClean="0">
                          <a:solidFill>
                            <a:srgbClr val="008000"/>
                          </a:solidFill>
                        </a:rPr>
                        <a:t>S2</a:t>
                      </a:r>
                      <a:r>
                        <a:rPr lang="zh-CN" altLang="en-US" sz="3200" dirty="0" smtClean="0">
                          <a:solidFill>
                            <a:srgbClr val="008000"/>
                          </a:solidFill>
                        </a:rPr>
                        <a:t>。</a:t>
                      </a:r>
                      <a:endParaRPr lang="en-US" sz="3200" dirty="0">
                        <a:solidFill>
                          <a:srgbClr val="0000FF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8" name="Content Placeholder 3"/>
          <p:cNvPicPr/>
          <p:nvPr/>
        </p:nvPicPr>
        <p:blipFill>
          <a:blip r:embed="rId2"/>
          <a:srcRect l="-21613" r="-21613"/>
          <a:stretch>
            <a:fillRect/>
          </a:stretch>
        </p:blipFill>
        <p:spPr>
          <a:xfrm>
            <a:off x="1932830" y="3595490"/>
            <a:ext cx="3346473" cy="192029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996163" y="4391002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客厅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3479382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331</Words>
  <Application>Microsoft Macintosh PowerPoint</Application>
  <PresentationFormat>On-screen Show (4:3)</PresentationFormat>
  <Paragraphs>95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因为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George Watson's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因为</dc:title>
  <dc:creator>IT Services</dc:creator>
  <cp:lastModifiedBy>IT Services</cp:lastModifiedBy>
  <cp:revision>7</cp:revision>
  <dcterms:created xsi:type="dcterms:W3CDTF">2013-04-24T11:04:06Z</dcterms:created>
  <dcterms:modified xsi:type="dcterms:W3CDTF">2013-06-17T13:09:14Z</dcterms:modified>
</cp:coreProperties>
</file>