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37" d="100"/>
          <a:sy n="137" d="100"/>
        </p:scale>
        <p:origin x="-88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A996F7-96BA-0A49-B5A4-C37BD4923013}" type="datetimeFigureOut">
              <a:rPr lang="en-US" smtClean="0"/>
              <a:t>19/03/2013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7DB9C0-FB0F-F945-A825-2C0F852024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03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7DB9C0-FB0F-F945-A825-2C0F8520245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50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EF52A-BD63-334D-ACAC-8677F2E652AB}" type="datetimeFigureOut">
              <a:rPr lang="en-US" smtClean="0"/>
              <a:t>19/03/2013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C5DC-AA24-9540-8BC5-D5629D7C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2085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EF52A-BD63-334D-ACAC-8677F2E652AB}" type="datetimeFigureOut">
              <a:rPr lang="en-US" smtClean="0"/>
              <a:t>19/03/2013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C5DC-AA24-9540-8BC5-D5629D7C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71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EF52A-BD63-334D-ACAC-8677F2E652AB}" type="datetimeFigureOut">
              <a:rPr lang="en-US" smtClean="0"/>
              <a:t>19/03/2013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C5DC-AA24-9540-8BC5-D5629D7C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175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EF52A-BD63-334D-ACAC-8677F2E652AB}" type="datetimeFigureOut">
              <a:rPr lang="en-US" smtClean="0"/>
              <a:t>19/03/2013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C5DC-AA24-9540-8BC5-D5629D7C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1173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EF52A-BD63-334D-ACAC-8677F2E652AB}" type="datetimeFigureOut">
              <a:rPr lang="en-US" smtClean="0"/>
              <a:t>19/03/2013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C5DC-AA24-9540-8BC5-D5629D7C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568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EF52A-BD63-334D-ACAC-8677F2E652AB}" type="datetimeFigureOut">
              <a:rPr lang="en-US" smtClean="0"/>
              <a:t>19/03/2013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C5DC-AA24-9540-8BC5-D5629D7C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6531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EF52A-BD63-334D-ACAC-8677F2E652AB}" type="datetimeFigureOut">
              <a:rPr lang="en-US" smtClean="0"/>
              <a:t>19/03/2013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C5DC-AA24-9540-8BC5-D5629D7C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0838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EF52A-BD63-334D-ACAC-8677F2E652AB}" type="datetimeFigureOut">
              <a:rPr lang="en-US" smtClean="0"/>
              <a:t>19/03/2013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C5DC-AA24-9540-8BC5-D5629D7C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08388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EF52A-BD63-334D-ACAC-8677F2E652AB}" type="datetimeFigureOut">
              <a:rPr lang="en-US" smtClean="0"/>
              <a:t>19/03/2013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C5DC-AA24-9540-8BC5-D5629D7C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415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EF52A-BD63-334D-ACAC-8677F2E652AB}" type="datetimeFigureOut">
              <a:rPr lang="en-US" smtClean="0"/>
              <a:t>19/03/2013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C5DC-AA24-9540-8BC5-D5629D7C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1196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2EF52A-BD63-334D-ACAC-8677F2E652AB}" type="datetimeFigureOut">
              <a:rPr lang="en-US" smtClean="0"/>
              <a:t>19/03/2013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10C5DC-AA24-9540-8BC5-D5629D7C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324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2EF52A-BD63-334D-ACAC-8677F2E652AB}" type="datetimeFigureOut">
              <a:rPr lang="en-US" smtClean="0"/>
              <a:t>19/03/2013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10C5DC-AA24-9540-8BC5-D5629D7CA7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81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3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3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3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4" Type="http://schemas.openxmlformats.org/officeDocument/2006/relationships/image" Target="../media/image3.png"/><Relationship Id="rId5" Type="http://schemas.microsoft.com/office/2007/relationships/hdphoto" Target="../media/hdphoto3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这</a:t>
            </a:r>
            <a:r>
              <a:rPr lang="en-US" dirty="0" err="1"/>
              <a:t>zhè</a:t>
            </a:r>
            <a:r>
              <a:rPr lang="en-US" dirty="0"/>
              <a:t> </a:t>
            </a:r>
            <a:r>
              <a:rPr lang="zh-CN" altLang="en-US" dirty="0" smtClean="0">
                <a:latin typeface="Kai"/>
                <a:ea typeface="Kai"/>
                <a:cs typeface="Kai"/>
              </a:rPr>
              <a:t>／那</a:t>
            </a:r>
            <a:r>
              <a:rPr lang="en-US" dirty="0" err="1" smtClean="0"/>
              <a:t>nā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altLang="zh-CN" dirty="0" smtClean="0">
                <a:latin typeface="Times"/>
                <a:cs typeface="Times"/>
              </a:rPr>
              <a:t>this</a:t>
            </a:r>
            <a:r>
              <a:rPr lang="en-US" altLang="zh-CN" dirty="0" smtClean="0">
                <a:latin typeface="Times"/>
                <a:cs typeface="Times"/>
              </a:rPr>
              <a:t>/that</a:t>
            </a:r>
            <a:endParaRPr lang="en-US" dirty="0">
              <a:latin typeface="Times"/>
              <a:cs typeface="Time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092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5800" l="10000" r="90000">
                        <a14:foregroundMark x1="40250" y1="42400" x2="40250" y2="42400"/>
                        <a14:foregroundMark x1="47000" y1="24400" x2="47000" y2="24400"/>
                        <a14:foregroundMark x1="50250" y1="24000" x2="50250" y2="24000"/>
                      </a14:backgroundRemoval>
                    </a14:imgEffect>
                  </a14:imgLayer>
                </a14:imgProps>
              </a:ext>
            </a:extLst>
          </a:blip>
          <a:srcRect l="28249" t="11184" r="24487"/>
          <a:stretch/>
        </p:blipFill>
        <p:spPr>
          <a:xfrm>
            <a:off x="3209234" y="4188037"/>
            <a:ext cx="1207704" cy="28368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07" b="99138" l="10000" r="90000">
                        <a14:foregroundMark x1="52750" y1="29483" x2="52750" y2="29483"/>
                        <a14:foregroundMark x1="51750" y1="31552" x2="51750" y2="31552"/>
                        <a14:foregroundMark x1="57500" y1="28966" x2="57500" y2="28966"/>
                        <a14:foregroundMark x1="60250" y1="29828" x2="60250" y2="29828"/>
                      </a14:backgroundRemoval>
                    </a14:imgEffect>
                  </a14:imgLayer>
                </a14:imgProps>
              </a:ext>
            </a:extLst>
          </a:blip>
          <a:srcRect l="19599" r="11996"/>
          <a:stretch/>
        </p:blipFill>
        <p:spPr>
          <a:xfrm>
            <a:off x="4913265" y="3563074"/>
            <a:ext cx="1586228" cy="3362355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140195"/>
              </p:ext>
            </p:extLst>
          </p:nvPr>
        </p:nvGraphicFramePr>
        <p:xfrm>
          <a:off x="677953" y="403986"/>
          <a:ext cx="7667544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5163"/>
                <a:gridCol w="1715007"/>
                <a:gridCol w="1816981"/>
                <a:gridCol w="28203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altLang="zh-CN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A</a:t>
                      </a:r>
                      <a:endParaRPr lang="en-US" sz="36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比</a:t>
                      </a:r>
                      <a:r>
                        <a:rPr lang="en-US" sz="3600" dirty="0" err="1" smtClean="0"/>
                        <a:t>bǐ</a:t>
                      </a:r>
                      <a:endParaRPr lang="en-US" sz="3600" dirty="0">
                        <a:solidFill>
                          <a:schemeClr val="tx1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3366FF"/>
                          </a:solidFill>
                          <a:latin typeface="Kai"/>
                          <a:ea typeface="Kai"/>
                          <a:cs typeface="Kai"/>
                        </a:rPr>
                        <a:t>B</a:t>
                      </a:r>
                      <a:endParaRPr lang="en-US" sz="3600" dirty="0">
                        <a:solidFill>
                          <a:srgbClr val="3366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adjectives</a:t>
                      </a:r>
                      <a:endParaRPr lang="en-US" sz="36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03283" y="1551761"/>
            <a:ext cx="30059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妈妈的头发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40201" y="1550350"/>
            <a:ext cx="30340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爸爸的头发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29150" y="2403254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比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974255" y="1336365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长。</a:t>
            </a:r>
            <a:endParaRPr lang="en-GB" altLang="zh-CN" sz="44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97210" y="2403254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短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。</a:t>
            </a:r>
            <a:endParaRPr lang="en-GB" altLang="zh-CN" sz="44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408993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>
          <a:xfrm flipV="1">
            <a:off x="3059202" y="5751903"/>
            <a:ext cx="3068472" cy="92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3059202" y="5275029"/>
            <a:ext cx="3068472" cy="92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94" b="100000" l="9653" r="89961"/>
                    </a14:imgEffect>
                  </a14:imgLayer>
                </a14:imgProps>
              </a:ext>
            </a:extLst>
          </a:blip>
          <a:srcRect l="17166" t="18064" r="13221"/>
          <a:stretch/>
        </p:blipFill>
        <p:spPr>
          <a:xfrm>
            <a:off x="3328040" y="4505558"/>
            <a:ext cx="2289766" cy="2018751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3504176" y="5293570"/>
            <a:ext cx="9271" cy="343016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5608535" y="5293570"/>
            <a:ext cx="18541" cy="47280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7193154"/>
              </p:ext>
            </p:extLst>
          </p:nvPr>
        </p:nvGraphicFramePr>
        <p:xfrm>
          <a:off x="677953" y="403986"/>
          <a:ext cx="7667544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5163"/>
                <a:gridCol w="1715007"/>
                <a:gridCol w="1816981"/>
                <a:gridCol w="28203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altLang="zh-CN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A</a:t>
                      </a:r>
                      <a:endParaRPr lang="en-US" sz="36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比</a:t>
                      </a:r>
                      <a:r>
                        <a:rPr lang="en-US" sz="3600" dirty="0" err="1" smtClean="0"/>
                        <a:t>bǐ</a:t>
                      </a:r>
                      <a:endParaRPr lang="en-US" sz="3600" dirty="0">
                        <a:solidFill>
                          <a:schemeClr val="tx1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3366FF"/>
                          </a:solidFill>
                          <a:latin typeface="Kai"/>
                          <a:ea typeface="Kai"/>
                          <a:cs typeface="Kai"/>
                        </a:rPr>
                        <a:t>B</a:t>
                      </a:r>
                      <a:endParaRPr lang="en-US" sz="3600" dirty="0">
                        <a:solidFill>
                          <a:srgbClr val="3366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adjectives</a:t>
                      </a:r>
                      <a:endParaRPr lang="en-US" sz="36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03283" y="1551761"/>
            <a:ext cx="30059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哥哥的嘴巴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40201" y="1550350"/>
            <a:ext cx="300595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妹妹的嘴巴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29150" y="2403254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比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90112" y="2291247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小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。</a:t>
            </a:r>
            <a:endParaRPr lang="en-GB" altLang="zh-CN" sz="44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32317" y="1167040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大。</a:t>
            </a:r>
            <a:endParaRPr lang="en-GB" altLang="zh-CN" sz="44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34253139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6239845"/>
              </p:ext>
            </p:extLst>
          </p:nvPr>
        </p:nvGraphicFramePr>
        <p:xfrm>
          <a:off x="677953" y="403986"/>
          <a:ext cx="7667544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5163"/>
                <a:gridCol w="1715007"/>
                <a:gridCol w="1816981"/>
                <a:gridCol w="28203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altLang="zh-CN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A</a:t>
                      </a:r>
                      <a:endParaRPr lang="en-US" sz="36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比</a:t>
                      </a:r>
                      <a:r>
                        <a:rPr lang="en-US" sz="3600" dirty="0" err="1" smtClean="0"/>
                        <a:t>bǐ</a:t>
                      </a:r>
                      <a:endParaRPr lang="en-US" sz="3600" dirty="0">
                        <a:solidFill>
                          <a:schemeClr val="tx1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3366FF"/>
                          </a:solidFill>
                          <a:latin typeface="Kai"/>
                          <a:ea typeface="Kai"/>
                          <a:cs typeface="Kai"/>
                        </a:rPr>
                        <a:t>B</a:t>
                      </a:r>
                      <a:endParaRPr lang="en-US" sz="3600" dirty="0">
                        <a:solidFill>
                          <a:srgbClr val="3366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adjectives</a:t>
                      </a:r>
                      <a:endParaRPr lang="en-US" sz="36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7523"/>
          <a:stretch/>
        </p:blipFill>
        <p:spPr>
          <a:xfrm>
            <a:off x="2064462" y="3191920"/>
            <a:ext cx="5049697" cy="3390277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528408" y="2716315"/>
            <a:ext cx="2317577" cy="1066130"/>
          </a:xfrm>
          <a:prstGeom prst="wedgeRoundRectCallout">
            <a:avLst>
              <a:gd name="adj1" fmla="val 46767"/>
              <a:gd name="adj2" fmla="val 71967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你会了吗？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6400588" y="2006540"/>
            <a:ext cx="2317577" cy="1566748"/>
          </a:xfrm>
          <a:prstGeom prst="wedgeRoundRectCallout">
            <a:avLst>
              <a:gd name="adj1" fmla="val -96433"/>
              <a:gd name="adj2" fmla="val 42381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我</a:t>
            </a:r>
            <a:r>
              <a:rPr lang="en-US" altLang="zh-CN" sz="2800" dirty="0" smtClean="0">
                <a:latin typeface="Kai"/>
                <a:ea typeface="Kai"/>
                <a:cs typeface="Kai"/>
              </a:rPr>
              <a:t>…</a:t>
            </a:r>
            <a:r>
              <a:rPr lang="zh-CN" altLang="en-US" sz="2800" dirty="0" smtClean="0">
                <a:latin typeface="Kai"/>
                <a:ea typeface="Kai"/>
                <a:cs typeface="Kai"/>
              </a:rPr>
              <a:t>我会了。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70789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5496" t="19050" r="7919" b="5782"/>
          <a:stretch/>
        </p:blipFill>
        <p:spPr>
          <a:xfrm>
            <a:off x="2159982" y="1974659"/>
            <a:ext cx="5339697" cy="3532138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399101"/>
              </p:ext>
            </p:extLst>
          </p:nvPr>
        </p:nvGraphicFramePr>
        <p:xfrm>
          <a:off x="677953" y="403986"/>
          <a:ext cx="7667544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5163"/>
                <a:gridCol w="1715007"/>
                <a:gridCol w="1816981"/>
                <a:gridCol w="28203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altLang="zh-CN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A</a:t>
                      </a:r>
                      <a:endParaRPr lang="en-US" sz="36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比</a:t>
                      </a:r>
                      <a:r>
                        <a:rPr lang="en-US" sz="3600" dirty="0" err="1" smtClean="0"/>
                        <a:t>bǐ</a:t>
                      </a:r>
                      <a:endParaRPr lang="en-US" sz="3600" dirty="0">
                        <a:solidFill>
                          <a:schemeClr val="tx1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3366FF"/>
                          </a:solidFill>
                          <a:latin typeface="Kai"/>
                          <a:ea typeface="Kai"/>
                          <a:cs typeface="Kai"/>
                        </a:rPr>
                        <a:t>B</a:t>
                      </a:r>
                      <a:endParaRPr lang="en-US" sz="3600" dirty="0">
                        <a:solidFill>
                          <a:srgbClr val="3366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adjectives</a:t>
                      </a:r>
                      <a:endParaRPr lang="en-US" sz="36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Line Callout 1 4"/>
          <p:cNvSpPr/>
          <p:nvPr/>
        </p:nvSpPr>
        <p:spPr>
          <a:xfrm>
            <a:off x="213217" y="1761433"/>
            <a:ext cx="1881873" cy="852904"/>
          </a:xfrm>
          <a:prstGeom prst="borderCallout1">
            <a:avLst>
              <a:gd name="adj1" fmla="val 37758"/>
              <a:gd name="adj2" fmla="val 104076"/>
              <a:gd name="adj3" fmla="val 86880"/>
              <a:gd name="adj4" fmla="val 14414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Kai"/>
                <a:ea typeface="Kai"/>
                <a:cs typeface="Kai"/>
              </a:rPr>
              <a:t>那个卧室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213217" y="4653893"/>
            <a:ext cx="1881873" cy="852904"/>
          </a:xfrm>
          <a:prstGeom prst="borderCallout1">
            <a:avLst>
              <a:gd name="adj1" fmla="val 37758"/>
              <a:gd name="adj2" fmla="val 104076"/>
              <a:gd name="adj3" fmla="val -7685"/>
              <a:gd name="adj4" fmla="val 13904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Kai"/>
                <a:ea typeface="Kai"/>
                <a:cs typeface="Kai"/>
              </a:rPr>
              <a:t>这个卧室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7" name="Line Callout 1 6"/>
          <p:cNvSpPr/>
          <p:nvPr/>
        </p:nvSpPr>
        <p:spPr>
          <a:xfrm>
            <a:off x="4027388" y="1237072"/>
            <a:ext cx="1270033" cy="852904"/>
          </a:xfrm>
          <a:prstGeom prst="borderCallout1">
            <a:avLst>
              <a:gd name="adj1" fmla="val 107323"/>
              <a:gd name="adj2" fmla="val 78529"/>
              <a:gd name="adj3" fmla="val 152097"/>
              <a:gd name="adj4" fmla="val 7480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Kai"/>
                <a:ea typeface="Kai"/>
                <a:cs typeface="Kai"/>
              </a:rPr>
              <a:t>客厅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8" name="Line Callout 1 7"/>
          <p:cNvSpPr/>
          <p:nvPr/>
        </p:nvSpPr>
        <p:spPr>
          <a:xfrm>
            <a:off x="7075464" y="1237072"/>
            <a:ext cx="1270033" cy="852904"/>
          </a:xfrm>
          <a:prstGeom prst="borderCallout1">
            <a:avLst>
              <a:gd name="adj1" fmla="val 116019"/>
              <a:gd name="adj2" fmla="val 46412"/>
              <a:gd name="adj3" fmla="val 185793"/>
              <a:gd name="adj4" fmla="val -1643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Kai"/>
                <a:ea typeface="Kai"/>
                <a:cs typeface="Kai"/>
              </a:rPr>
              <a:t>厨房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9" name="Line Callout 1 8"/>
          <p:cNvSpPr/>
          <p:nvPr/>
        </p:nvSpPr>
        <p:spPr>
          <a:xfrm>
            <a:off x="6229646" y="5255354"/>
            <a:ext cx="1270033" cy="852904"/>
          </a:xfrm>
          <a:prstGeom prst="borderCallout1">
            <a:avLst>
              <a:gd name="adj1" fmla="val -3546"/>
              <a:gd name="adj2" fmla="val -9792"/>
              <a:gd name="adj3" fmla="val -65294"/>
              <a:gd name="adj4" fmla="val -124464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Kai"/>
                <a:ea typeface="Kai"/>
                <a:cs typeface="Kai"/>
              </a:rPr>
              <a:t>厕所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3740" y="4833431"/>
            <a:ext cx="943513" cy="1762880"/>
          </a:xfrm>
          <a:prstGeom prst="rect">
            <a:avLst/>
          </a:prstGeom>
        </p:spPr>
      </p:pic>
      <p:sp>
        <p:nvSpPr>
          <p:cNvPr id="11" name="Rounded Rectangular Callout 10"/>
          <p:cNvSpPr/>
          <p:nvPr/>
        </p:nvSpPr>
        <p:spPr>
          <a:xfrm>
            <a:off x="7212300" y="3967859"/>
            <a:ext cx="1838997" cy="686034"/>
          </a:xfrm>
          <a:prstGeom prst="wedgeRoundRectCallout">
            <a:avLst>
              <a:gd name="adj1" fmla="val 13155"/>
              <a:gd name="adj2" fmla="val 65880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solidFill>
                  <a:schemeClr val="accent2">
                    <a:lumMod val="75000"/>
                  </a:schemeClr>
                </a:solidFill>
                <a:latin typeface="Kai"/>
                <a:ea typeface="Kai"/>
                <a:cs typeface="Kai"/>
              </a:rPr>
              <a:t>你会说吗？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4042448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5845" t="5486"/>
          <a:stretch/>
        </p:blipFill>
        <p:spPr>
          <a:xfrm>
            <a:off x="1227747" y="1121754"/>
            <a:ext cx="6870436" cy="4626080"/>
          </a:xfrm>
          <a:prstGeom prst="rect">
            <a:avLst/>
          </a:prstGeom>
        </p:spPr>
      </p:pic>
      <p:sp>
        <p:nvSpPr>
          <p:cNvPr id="3" name="Line Callout 1 2"/>
          <p:cNvSpPr/>
          <p:nvPr/>
        </p:nvSpPr>
        <p:spPr>
          <a:xfrm>
            <a:off x="213217" y="268850"/>
            <a:ext cx="3059202" cy="852904"/>
          </a:xfrm>
          <a:prstGeom prst="borderCallout1">
            <a:avLst>
              <a:gd name="adj1" fmla="val 113845"/>
              <a:gd name="adj2" fmla="val 53830"/>
              <a:gd name="adj3" fmla="val 239054"/>
              <a:gd name="adj4" fmla="val 5374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Kai"/>
                <a:ea typeface="Kai"/>
                <a:cs typeface="Kai"/>
              </a:rPr>
              <a:t>爸爸妈妈的卧室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4" name="Line Callout 1 3"/>
          <p:cNvSpPr/>
          <p:nvPr/>
        </p:nvSpPr>
        <p:spPr>
          <a:xfrm>
            <a:off x="6817626" y="268850"/>
            <a:ext cx="1881873" cy="852904"/>
          </a:xfrm>
          <a:prstGeom prst="borderCallout1">
            <a:avLst>
              <a:gd name="adj1" fmla="val 106236"/>
              <a:gd name="adj2" fmla="val 71071"/>
              <a:gd name="adj3" fmla="val 231445"/>
              <a:gd name="adj4" fmla="val 3281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Kai"/>
                <a:ea typeface="Kai"/>
                <a:cs typeface="Kai"/>
              </a:rPr>
              <a:t>我的卧室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5" name="Line Callout 1 4"/>
          <p:cNvSpPr/>
          <p:nvPr/>
        </p:nvSpPr>
        <p:spPr>
          <a:xfrm>
            <a:off x="4662965" y="111248"/>
            <a:ext cx="1177330" cy="852904"/>
          </a:xfrm>
          <a:prstGeom prst="borderCallout1">
            <a:avLst>
              <a:gd name="adj1" fmla="val 111671"/>
              <a:gd name="adj2" fmla="val 71071"/>
              <a:gd name="adj3" fmla="val 290141"/>
              <a:gd name="adj4" fmla="val 59924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Kai"/>
                <a:ea typeface="Kai"/>
                <a:cs typeface="Kai"/>
              </a:rPr>
              <a:t>客厅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6" name="Line Callout 1 5"/>
          <p:cNvSpPr/>
          <p:nvPr/>
        </p:nvSpPr>
        <p:spPr>
          <a:xfrm>
            <a:off x="50417" y="4635350"/>
            <a:ext cx="1177330" cy="908528"/>
          </a:xfrm>
          <a:prstGeom prst="borderCallout1">
            <a:avLst>
              <a:gd name="adj1" fmla="val 55149"/>
              <a:gd name="adj2" fmla="val 104929"/>
              <a:gd name="adj3" fmla="val 74924"/>
              <a:gd name="adj4" fmla="val 148901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Kai"/>
                <a:ea typeface="Kai"/>
                <a:cs typeface="Kai"/>
              </a:rPr>
              <a:t>浴室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7" name="Line Callout 1 6"/>
          <p:cNvSpPr/>
          <p:nvPr/>
        </p:nvSpPr>
        <p:spPr>
          <a:xfrm>
            <a:off x="3498972" y="5835340"/>
            <a:ext cx="1177330" cy="852904"/>
          </a:xfrm>
          <a:prstGeom prst="borderCallout1">
            <a:avLst>
              <a:gd name="adj1" fmla="val -4634"/>
              <a:gd name="adj2" fmla="val 75008"/>
              <a:gd name="adj3" fmla="val -64206"/>
              <a:gd name="adj4" fmla="val 6779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Kai"/>
                <a:ea typeface="Kai"/>
                <a:cs typeface="Kai"/>
              </a:rPr>
              <a:t>餐厅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8" name="Line Callout 1 7"/>
          <p:cNvSpPr/>
          <p:nvPr/>
        </p:nvSpPr>
        <p:spPr>
          <a:xfrm>
            <a:off x="5746461" y="5835340"/>
            <a:ext cx="1177330" cy="852904"/>
          </a:xfrm>
          <a:prstGeom prst="borderCallout1">
            <a:avLst>
              <a:gd name="adj1" fmla="val -4634"/>
              <a:gd name="adj2" fmla="val 75008"/>
              <a:gd name="adj3" fmla="val -64206"/>
              <a:gd name="adj4" fmla="val 67799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Kai"/>
                <a:ea typeface="Kai"/>
                <a:cs typeface="Kai"/>
              </a:rPr>
              <a:t>厕所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  <p:sp>
        <p:nvSpPr>
          <p:cNvPr id="9" name="Line Callout 1 8"/>
          <p:cNvSpPr/>
          <p:nvPr/>
        </p:nvSpPr>
        <p:spPr>
          <a:xfrm>
            <a:off x="7984082" y="4208899"/>
            <a:ext cx="1177330" cy="852904"/>
          </a:xfrm>
          <a:prstGeom prst="borderCallout1">
            <a:avLst>
              <a:gd name="adj1" fmla="val 45366"/>
              <a:gd name="adj2" fmla="val -3732"/>
              <a:gd name="adj3" fmla="val 89055"/>
              <a:gd name="adj4" fmla="val -5818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3200" dirty="0" smtClean="0">
                <a:latin typeface="Kai"/>
                <a:ea typeface="Kai"/>
                <a:cs typeface="Kai"/>
              </a:rPr>
              <a:t>厨房</a:t>
            </a:r>
            <a:endParaRPr lang="en-US" sz="32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807063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7830327"/>
              </p:ext>
            </p:extLst>
          </p:nvPr>
        </p:nvGraphicFramePr>
        <p:xfrm>
          <a:off x="677953" y="403986"/>
          <a:ext cx="7667544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05210"/>
                <a:gridCol w="3695317"/>
                <a:gridCol w="196701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这</a:t>
                      </a:r>
                      <a:r>
                        <a:rPr lang="zh-CN" altLang="en-US" sz="3600" dirty="0" smtClean="0">
                          <a:latin typeface="Kai"/>
                          <a:ea typeface="Kai"/>
                          <a:cs typeface="Kai"/>
                        </a:rPr>
                        <a:t>／</a:t>
                      </a:r>
                      <a:r>
                        <a:rPr lang="zh-CN" altLang="en-US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那</a:t>
                      </a:r>
                      <a:endParaRPr lang="en-US" sz="36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a</a:t>
                      </a:r>
                      <a:r>
                        <a:rPr lang="en-US" altLang="zh-CN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 measure word</a:t>
                      </a:r>
                      <a:endParaRPr lang="en-US" sz="36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latin typeface="Kai"/>
                          <a:ea typeface="Kai"/>
                          <a:cs typeface="Kai"/>
                        </a:rPr>
                        <a:t>noun</a:t>
                      </a:r>
                      <a:endParaRPr lang="en-US" sz="3600" dirty="0"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423988" y="1451326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这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个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公园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23988" y="2634778"/>
            <a:ext cx="187743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那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只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猫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21" b="99777" l="0" r="89720">
                        <a14:foregroundMark x1="34813" y1="87388" x2="34813" y2="87388"/>
                        <a14:foregroundMark x1="50467" y1="90179" x2="50467" y2="90179"/>
                      </a14:backgroundRemoval>
                    </a14:imgEffect>
                  </a14:imgLayer>
                </a14:imgProps>
              </a:ext>
            </a:extLst>
          </a:blip>
          <a:srcRect t="16428" r="28657"/>
          <a:stretch/>
        </p:blipFill>
        <p:spPr>
          <a:xfrm>
            <a:off x="498558" y="4185671"/>
            <a:ext cx="950803" cy="2331630"/>
          </a:xfrm>
          <a:prstGeom prst="rect">
            <a:avLst/>
          </a:prstGeom>
        </p:spPr>
      </p:pic>
      <p:sp>
        <p:nvSpPr>
          <p:cNvPr id="9" name="Rectangular Callout 8"/>
          <p:cNvSpPr/>
          <p:nvPr/>
        </p:nvSpPr>
        <p:spPr>
          <a:xfrm>
            <a:off x="973960" y="1537261"/>
            <a:ext cx="2864586" cy="916628"/>
          </a:xfrm>
          <a:prstGeom prst="wedgeRectCallout">
            <a:avLst>
              <a:gd name="adj1" fmla="val -36973"/>
              <a:gd name="adj2" fmla="val 10208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FF"/>
                </a:solidFill>
              </a:rPr>
              <a:t>T</a:t>
            </a:r>
            <a:r>
              <a:rPr lang="en-US" altLang="zh-CN" sz="3600" dirty="0" smtClean="0">
                <a:solidFill>
                  <a:srgbClr val="0000FF"/>
                </a:solidFill>
              </a:rPr>
              <a:t>his</a:t>
            </a:r>
            <a:r>
              <a:rPr lang="en-US" altLang="zh-CN" sz="3600" dirty="0" smtClean="0"/>
              <a:t> </a:t>
            </a:r>
            <a:r>
              <a:rPr lang="en-US" altLang="zh-CN" sz="3600" dirty="0" smtClean="0">
                <a:solidFill>
                  <a:srgbClr val="FF0000"/>
                </a:solidFill>
              </a:rPr>
              <a:t>___</a:t>
            </a:r>
            <a:r>
              <a:rPr lang="en-US" altLang="zh-CN" sz="3600" dirty="0" smtClean="0"/>
              <a:t> park.</a:t>
            </a:r>
            <a:endParaRPr lang="en-US" sz="3600" dirty="0"/>
          </a:p>
        </p:txBody>
      </p:sp>
      <p:sp>
        <p:nvSpPr>
          <p:cNvPr id="10" name="Rectangular Callout 9"/>
          <p:cNvSpPr/>
          <p:nvPr/>
        </p:nvSpPr>
        <p:spPr>
          <a:xfrm>
            <a:off x="973960" y="2558176"/>
            <a:ext cx="2864586" cy="916628"/>
          </a:xfrm>
          <a:prstGeom prst="wedgeRectCallout">
            <a:avLst>
              <a:gd name="adj1" fmla="val -36973"/>
              <a:gd name="adj2" fmla="val 10208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0000FF"/>
                </a:solidFill>
              </a:rPr>
              <a:t>T</a:t>
            </a:r>
            <a:r>
              <a:rPr lang="en-US" altLang="zh-CN" sz="3600" dirty="0" smtClean="0">
                <a:solidFill>
                  <a:srgbClr val="0000FF"/>
                </a:solidFill>
              </a:rPr>
              <a:t>hat</a:t>
            </a:r>
            <a:r>
              <a:rPr lang="en-US" altLang="zh-CN" sz="3600" dirty="0" smtClean="0"/>
              <a:t> </a:t>
            </a:r>
            <a:r>
              <a:rPr lang="en-US" altLang="zh-CN" sz="3600" dirty="0" smtClean="0">
                <a:solidFill>
                  <a:srgbClr val="FF0000"/>
                </a:solidFill>
              </a:rPr>
              <a:t>___</a:t>
            </a:r>
            <a:r>
              <a:rPr lang="en-US" altLang="zh-CN" sz="3600" dirty="0" smtClean="0"/>
              <a:t> cat.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59193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7" grpId="0"/>
      <p:bldP spid="9" grpId="0" animBg="1"/>
      <p:bldP spid="9" grpId="1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431377"/>
              </p:ext>
            </p:extLst>
          </p:nvPr>
        </p:nvGraphicFramePr>
        <p:xfrm>
          <a:off x="677953" y="403986"/>
          <a:ext cx="7667544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05210"/>
                <a:gridCol w="3695317"/>
                <a:gridCol w="196701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这</a:t>
                      </a:r>
                      <a:r>
                        <a:rPr lang="zh-CN" altLang="en-US" sz="3600" dirty="0" smtClean="0">
                          <a:latin typeface="Kai"/>
                          <a:ea typeface="Kai"/>
                          <a:cs typeface="Kai"/>
                        </a:rPr>
                        <a:t>／</a:t>
                      </a:r>
                      <a:r>
                        <a:rPr lang="zh-CN" altLang="en-US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那</a:t>
                      </a:r>
                      <a:endParaRPr lang="en-US" sz="36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a</a:t>
                      </a:r>
                      <a:r>
                        <a:rPr lang="en-US" altLang="zh-CN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 measure word</a:t>
                      </a:r>
                      <a:endParaRPr lang="en-US" sz="36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latin typeface="Kai"/>
                          <a:ea typeface="Kai"/>
                          <a:cs typeface="Kai"/>
                        </a:rPr>
                        <a:t>noun</a:t>
                      </a:r>
                      <a:endParaRPr lang="en-US" sz="3600" dirty="0"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449361" y="1313961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那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02110" y="2083402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这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36776" y="1603099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只</a:t>
            </a:r>
            <a:endParaRPr lang="en-US" sz="44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10807" y="1991512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个</a:t>
            </a:r>
            <a:endParaRPr lang="en-US" sz="44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062315" y="2472806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张</a:t>
            </a:r>
            <a:endParaRPr lang="en-US" sz="44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3392" y="3127320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本</a:t>
            </a:r>
            <a:endParaRPr lang="en-US" sz="4400" dirty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08653" y="3512040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把</a:t>
            </a:r>
            <a:endParaRPr lang="en-US" altLang="zh-CN" sz="44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67996" y="4132302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件</a:t>
            </a:r>
            <a:endParaRPr lang="en-US" altLang="zh-CN" sz="44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16919" y="4739423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双</a:t>
            </a:r>
            <a:endParaRPr lang="en-US" altLang="zh-CN" sz="44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216430" y="1044066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条</a:t>
            </a:r>
            <a:endParaRPr lang="en-US" altLang="zh-CN" sz="44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46787" y="1218379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老师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242597" y="1987820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狗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11044" y="2465151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金鱼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62121" y="3019498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床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16178" y="3532558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书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17058" y="4124175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鞋子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85505" y="4739423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男生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91395" y="5297655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蛇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341936" y="6029001"/>
            <a:ext cx="165674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400" dirty="0" smtClean="0">
                <a:latin typeface="Kai"/>
                <a:ea typeface="Kai"/>
                <a:cs typeface="Kai"/>
              </a:rPr>
              <a:t>T</a:t>
            </a:r>
            <a:r>
              <a:rPr lang="zh-CN" altLang="en-US" sz="4400" dirty="0" smtClean="0">
                <a:latin typeface="Kai"/>
                <a:ea typeface="Kai"/>
                <a:cs typeface="Kai"/>
              </a:rPr>
              <a:t>恤衫</a:t>
            </a:r>
            <a:endParaRPr lang="en-US" altLang="zh-CN" sz="4400" dirty="0" smtClean="0">
              <a:latin typeface="Kai"/>
              <a:ea typeface="Kai"/>
              <a:cs typeface="Kai"/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821" b="99777" l="0" r="89720">
                        <a14:foregroundMark x1="34813" y1="87388" x2="34813" y2="87388"/>
                        <a14:foregroundMark x1="50467" y1="90179" x2="50467" y2="90179"/>
                      </a14:backgroundRemoval>
                    </a14:imgEffect>
                  </a14:imgLayer>
                </a14:imgProps>
              </a:ext>
            </a:extLst>
          </a:blip>
          <a:srcRect t="16428" r="28657"/>
          <a:stretch/>
        </p:blipFill>
        <p:spPr>
          <a:xfrm>
            <a:off x="498558" y="4185671"/>
            <a:ext cx="950803" cy="2331630"/>
          </a:xfrm>
          <a:prstGeom prst="rect">
            <a:avLst/>
          </a:prstGeom>
        </p:spPr>
      </p:pic>
      <p:sp>
        <p:nvSpPr>
          <p:cNvPr id="23" name="Rounded Rectangular Callout 22"/>
          <p:cNvSpPr/>
          <p:nvPr/>
        </p:nvSpPr>
        <p:spPr>
          <a:xfrm>
            <a:off x="498558" y="3113387"/>
            <a:ext cx="2317577" cy="783374"/>
          </a:xfrm>
          <a:prstGeom prst="wedgeRoundRectCallout">
            <a:avLst>
              <a:gd name="adj1" fmla="val -19633"/>
              <a:gd name="adj2" fmla="val 80842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 smtClean="0">
                <a:latin typeface="Kai"/>
                <a:ea typeface="Kai"/>
                <a:cs typeface="Kai"/>
              </a:rPr>
              <a:t>写三个句子。</a:t>
            </a:r>
            <a:endParaRPr lang="en-US" sz="2800" dirty="0"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15910494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CN" altLang="en-US" dirty="0" smtClean="0">
                <a:latin typeface="Kai"/>
                <a:ea typeface="Kai"/>
                <a:cs typeface="Kai"/>
              </a:rPr>
              <a:t>比</a:t>
            </a:r>
            <a:r>
              <a:rPr lang="en-US" dirty="0" err="1" smtClean="0"/>
              <a:t>bǐ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altLang="zh-CN" dirty="0" smtClean="0"/>
              <a:t>comparisons</a:t>
            </a:r>
            <a:endParaRPr lang="en-US" dirty="0">
              <a:latin typeface="Kai"/>
              <a:ea typeface="Kai"/>
              <a:cs typeface="Ka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3734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195023"/>
              </p:ext>
            </p:extLst>
          </p:nvPr>
        </p:nvGraphicFramePr>
        <p:xfrm>
          <a:off x="677953" y="403986"/>
          <a:ext cx="7667544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5163"/>
                <a:gridCol w="1715007"/>
                <a:gridCol w="1816981"/>
                <a:gridCol w="28203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altLang="zh-CN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A</a:t>
                      </a:r>
                      <a:endParaRPr lang="en-US" sz="36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比</a:t>
                      </a:r>
                      <a:r>
                        <a:rPr lang="en-US" sz="3600" dirty="0" err="1" smtClean="0"/>
                        <a:t>bǐ</a:t>
                      </a:r>
                      <a:endParaRPr lang="en-US" sz="3600" dirty="0">
                        <a:solidFill>
                          <a:schemeClr val="tx1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3366FF"/>
                          </a:solidFill>
                          <a:latin typeface="Kai"/>
                          <a:ea typeface="Kai"/>
                          <a:cs typeface="Kai"/>
                        </a:rPr>
                        <a:t>B</a:t>
                      </a:r>
                      <a:endParaRPr lang="en-US" sz="3600" dirty="0">
                        <a:solidFill>
                          <a:srgbClr val="3366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adjectives</a:t>
                      </a:r>
                      <a:endParaRPr lang="en-US" sz="36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Right Arrow 4"/>
          <p:cNvSpPr/>
          <p:nvPr/>
        </p:nvSpPr>
        <p:spPr>
          <a:xfrm>
            <a:off x="334952" y="1446230"/>
            <a:ext cx="343001" cy="630407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263271"/>
              </p:ext>
            </p:extLst>
          </p:nvPr>
        </p:nvGraphicFramePr>
        <p:xfrm>
          <a:off x="677953" y="1353667"/>
          <a:ext cx="7667544" cy="7229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623"/>
                <a:gridCol w="1752088"/>
                <a:gridCol w="2345388"/>
                <a:gridCol w="1232951"/>
                <a:gridCol w="1040494"/>
              </a:tblGrid>
              <a:tr h="722970">
                <a:tc>
                  <a:txBody>
                    <a:bodyPr/>
                    <a:lstStyle/>
                    <a:p>
                      <a:pPr algn="ctr"/>
                      <a:r>
                        <a:rPr lang="en-GB" altLang="zh-CN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A</a:t>
                      </a:r>
                      <a:endParaRPr lang="en-US" sz="36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zh-CN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i</a:t>
                      </a:r>
                      <a:r>
                        <a:rPr lang="en-US" altLang="zh-CN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s more</a:t>
                      </a:r>
                      <a:endParaRPr lang="en-US" sz="3600" dirty="0">
                        <a:solidFill>
                          <a:schemeClr val="tx1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adjectives</a:t>
                      </a:r>
                      <a:endParaRPr lang="en-US" sz="3600" dirty="0" smtClean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zh-CN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t</a:t>
                      </a:r>
                      <a:r>
                        <a:rPr lang="en-US" altLang="zh-CN" sz="3600" dirty="0" err="1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han</a:t>
                      </a:r>
                      <a:endParaRPr lang="en-US" sz="3600" dirty="0" smtClean="0">
                        <a:solidFill>
                          <a:schemeClr val="tx1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dirty="0" smtClean="0">
                          <a:solidFill>
                            <a:srgbClr val="3366FF"/>
                          </a:solidFill>
                          <a:latin typeface="Kai"/>
                          <a:ea typeface="Kai"/>
                          <a:cs typeface="Kai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153967"/>
              </p:ext>
            </p:extLst>
          </p:nvPr>
        </p:nvGraphicFramePr>
        <p:xfrm>
          <a:off x="677953" y="2605211"/>
          <a:ext cx="7667544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2244"/>
                <a:gridCol w="1724278"/>
                <a:gridCol w="1770629"/>
                <a:gridCol w="28203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我</a:t>
                      </a:r>
                      <a:endParaRPr lang="en-US" sz="36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比</a:t>
                      </a:r>
                      <a:r>
                        <a:rPr lang="en-US" sz="3600" dirty="0" err="1" smtClean="0"/>
                        <a:t>bǐ</a:t>
                      </a:r>
                      <a:endParaRPr lang="en-US" sz="3600" dirty="0">
                        <a:solidFill>
                          <a:schemeClr val="tx1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rgbClr val="3366FF"/>
                          </a:solidFill>
                          <a:latin typeface="Kai"/>
                          <a:ea typeface="Kai"/>
                          <a:cs typeface="Kai"/>
                        </a:rPr>
                        <a:t>你</a:t>
                      </a:r>
                      <a:endParaRPr lang="en-US" sz="3600" dirty="0">
                        <a:solidFill>
                          <a:srgbClr val="3366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高</a:t>
                      </a:r>
                      <a:endParaRPr lang="en-US" sz="36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6985647"/>
              </p:ext>
            </p:extLst>
          </p:nvPr>
        </p:nvGraphicFramePr>
        <p:xfrm>
          <a:off x="677953" y="3499267"/>
          <a:ext cx="7667544" cy="7229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623"/>
                <a:gridCol w="1752088"/>
                <a:gridCol w="2345388"/>
                <a:gridCol w="1232951"/>
                <a:gridCol w="1040494"/>
              </a:tblGrid>
              <a:tr h="72297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I</a:t>
                      </a:r>
                      <a:endParaRPr lang="en-US" sz="36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am</a:t>
                      </a:r>
                      <a:endParaRPr lang="en-US" sz="3600" dirty="0">
                        <a:solidFill>
                          <a:schemeClr val="tx1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taller</a:t>
                      </a:r>
                      <a:endParaRPr lang="en-US" sz="3600" dirty="0" smtClean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zh-CN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t</a:t>
                      </a:r>
                      <a:r>
                        <a:rPr lang="en-US" altLang="zh-CN" sz="3600" dirty="0" err="1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han</a:t>
                      </a:r>
                      <a:endParaRPr lang="en-US" sz="3600" dirty="0" smtClean="0">
                        <a:solidFill>
                          <a:schemeClr val="tx1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600" dirty="0" smtClean="0">
                          <a:solidFill>
                            <a:srgbClr val="3366FF"/>
                          </a:solidFill>
                          <a:latin typeface="Kai"/>
                          <a:ea typeface="Kai"/>
                          <a:cs typeface="Kai"/>
                        </a:rPr>
                        <a:t>you</a:t>
                      </a:r>
                      <a:endParaRPr lang="en-US" sz="3600" dirty="0" smtClean="0">
                        <a:solidFill>
                          <a:srgbClr val="3366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11" name="Right Arrow 10"/>
          <p:cNvSpPr/>
          <p:nvPr/>
        </p:nvSpPr>
        <p:spPr>
          <a:xfrm>
            <a:off x="315851" y="3591830"/>
            <a:ext cx="343001" cy="630407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523181"/>
              </p:ext>
            </p:extLst>
          </p:nvPr>
        </p:nvGraphicFramePr>
        <p:xfrm>
          <a:off x="658852" y="4630292"/>
          <a:ext cx="7667544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2244"/>
                <a:gridCol w="1724278"/>
                <a:gridCol w="1770629"/>
                <a:gridCol w="28203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我</a:t>
                      </a:r>
                      <a:endParaRPr lang="en-US" sz="36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比</a:t>
                      </a:r>
                      <a:r>
                        <a:rPr lang="en-US" sz="3600" dirty="0" err="1" smtClean="0"/>
                        <a:t>bǐ</a:t>
                      </a:r>
                      <a:endParaRPr lang="en-US" sz="3600" dirty="0">
                        <a:solidFill>
                          <a:schemeClr val="tx1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rgbClr val="3366FF"/>
                          </a:solidFill>
                          <a:latin typeface="Kai"/>
                          <a:ea typeface="Kai"/>
                          <a:cs typeface="Kai"/>
                        </a:rPr>
                        <a:t>你</a:t>
                      </a:r>
                      <a:endParaRPr lang="en-US" sz="3600" dirty="0">
                        <a:solidFill>
                          <a:srgbClr val="3366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矮</a:t>
                      </a:r>
                      <a:endParaRPr lang="en-US" sz="36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0009271"/>
              </p:ext>
            </p:extLst>
          </p:nvPr>
        </p:nvGraphicFramePr>
        <p:xfrm>
          <a:off x="658852" y="5598513"/>
          <a:ext cx="7667544" cy="7229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6623"/>
                <a:gridCol w="1752088"/>
                <a:gridCol w="2345388"/>
                <a:gridCol w="1232951"/>
                <a:gridCol w="1040494"/>
              </a:tblGrid>
              <a:tr h="72297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I</a:t>
                      </a:r>
                      <a:endParaRPr lang="en-US" sz="36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am</a:t>
                      </a:r>
                      <a:endParaRPr lang="en-US" sz="3600" dirty="0">
                        <a:solidFill>
                          <a:schemeClr val="tx1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shorter</a:t>
                      </a:r>
                      <a:endParaRPr lang="en-US" sz="3600" dirty="0" smtClean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zh-CN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t</a:t>
                      </a:r>
                      <a:r>
                        <a:rPr lang="en-US" altLang="zh-CN" sz="3600" dirty="0" err="1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han</a:t>
                      </a:r>
                      <a:endParaRPr lang="en-US" sz="3600" dirty="0" smtClean="0">
                        <a:solidFill>
                          <a:schemeClr val="tx1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3600" dirty="0" smtClean="0">
                          <a:solidFill>
                            <a:srgbClr val="3366FF"/>
                          </a:solidFill>
                          <a:latin typeface="Kai"/>
                          <a:ea typeface="Kai"/>
                          <a:cs typeface="Kai"/>
                        </a:rPr>
                        <a:t>you</a:t>
                      </a:r>
                      <a:endParaRPr lang="en-US" sz="3600" dirty="0" smtClean="0">
                        <a:solidFill>
                          <a:srgbClr val="3366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</a:tr>
            </a:tbl>
          </a:graphicData>
        </a:graphic>
      </p:graphicFrame>
      <p:sp>
        <p:nvSpPr>
          <p:cNvPr id="14" name="Right Arrow 13"/>
          <p:cNvSpPr/>
          <p:nvPr/>
        </p:nvSpPr>
        <p:spPr>
          <a:xfrm>
            <a:off x="315851" y="5598513"/>
            <a:ext cx="343001" cy="630407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700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1" grpId="1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9561294"/>
              </p:ext>
            </p:extLst>
          </p:nvPr>
        </p:nvGraphicFramePr>
        <p:xfrm>
          <a:off x="677953" y="403986"/>
          <a:ext cx="7667544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5163"/>
                <a:gridCol w="1715007"/>
                <a:gridCol w="1816981"/>
                <a:gridCol w="28203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altLang="zh-CN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A</a:t>
                      </a:r>
                      <a:endParaRPr lang="en-US" sz="36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比</a:t>
                      </a:r>
                      <a:r>
                        <a:rPr lang="en-US" sz="3600" dirty="0" err="1" smtClean="0"/>
                        <a:t>bǐ</a:t>
                      </a:r>
                      <a:endParaRPr lang="en-US" sz="3600" dirty="0">
                        <a:solidFill>
                          <a:schemeClr val="tx1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3366FF"/>
                          </a:solidFill>
                          <a:latin typeface="Kai"/>
                          <a:ea typeface="Kai"/>
                          <a:cs typeface="Kai"/>
                        </a:rPr>
                        <a:t>B</a:t>
                      </a:r>
                      <a:endParaRPr lang="en-US" sz="3600" dirty="0">
                        <a:solidFill>
                          <a:srgbClr val="3366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adjectives</a:t>
                      </a:r>
                      <a:endParaRPr lang="en-US" sz="36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5800" l="10000" r="90000">
                        <a14:foregroundMark x1="40250" y1="42400" x2="40250" y2="42400"/>
                        <a14:foregroundMark x1="47000" y1="24400" x2="47000" y2="24400"/>
                        <a14:foregroundMark x1="50250" y1="24000" x2="50250" y2="24000"/>
                      </a14:backgroundRemoval>
                    </a14:imgEffect>
                  </a14:imgLayer>
                </a14:imgProps>
              </a:ext>
            </a:extLst>
          </a:blip>
          <a:srcRect l="28249" t="11184" r="24487"/>
          <a:stretch/>
        </p:blipFill>
        <p:spPr>
          <a:xfrm>
            <a:off x="1130978" y="4021165"/>
            <a:ext cx="1207704" cy="28368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07" b="99138" l="10000" r="90000">
                        <a14:foregroundMark x1="52750" y1="29483" x2="52750" y2="29483"/>
                        <a14:foregroundMark x1="51750" y1="31552" x2="51750" y2="31552"/>
                        <a14:foregroundMark x1="57500" y1="28966" x2="57500" y2="28966"/>
                        <a14:foregroundMark x1="60250" y1="29828" x2="60250" y2="29828"/>
                      </a14:backgroundRemoval>
                    </a14:imgEffect>
                  </a14:imgLayer>
                </a14:imgProps>
              </a:ext>
            </a:extLst>
          </a:blip>
          <a:srcRect l="19599" r="11996"/>
          <a:stretch/>
        </p:blipFill>
        <p:spPr>
          <a:xfrm>
            <a:off x="7110328" y="3495645"/>
            <a:ext cx="1586228" cy="33623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7953" y="1550350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爸爸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40201" y="1550350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妈妈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60311" y="1550350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比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35866" y="1521806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矮。</a:t>
            </a:r>
            <a:endParaRPr lang="en-GB" altLang="zh-CN" sz="44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953" y="2639090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妈妈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0311" y="2639090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比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40201" y="2639090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爸爸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35866" y="2636031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高。</a:t>
            </a:r>
            <a:endParaRPr lang="en-GB" altLang="zh-CN" sz="44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130978" y="3495645"/>
            <a:ext cx="65911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130978" y="4021165"/>
            <a:ext cx="597935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051125" y="3495645"/>
            <a:ext cx="0" cy="52552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19573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5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0561417"/>
              </p:ext>
            </p:extLst>
          </p:nvPr>
        </p:nvGraphicFramePr>
        <p:xfrm>
          <a:off x="677953" y="403986"/>
          <a:ext cx="7667544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5163"/>
                <a:gridCol w="1715007"/>
                <a:gridCol w="1816981"/>
                <a:gridCol w="28203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altLang="zh-CN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A</a:t>
                      </a:r>
                      <a:endParaRPr lang="en-US" sz="36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比</a:t>
                      </a:r>
                      <a:r>
                        <a:rPr lang="en-US" sz="3600" dirty="0" err="1" smtClean="0"/>
                        <a:t>bǐ</a:t>
                      </a:r>
                      <a:endParaRPr lang="en-US" sz="3600" dirty="0">
                        <a:solidFill>
                          <a:schemeClr val="tx1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3366FF"/>
                          </a:solidFill>
                          <a:latin typeface="Kai"/>
                          <a:ea typeface="Kai"/>
                          <a:cs typeface="Kai"/>
                        </a:rPr>
                        <a:t>B</a:t>
                      </a:r>
                      <a:endParaRPr lang="en-US" sz="3600" dirty="0">
                        <a:solidFill>
                          <a:srgbClr val="3366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adjectives</a:t>
                      </a:r>
                      <a:endParaRPr lang="en-US" sz="36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5800" l="10000" r="90000">
                        <a14:foregroundMark x1="40250" y1="42400" x2="40250" y2="42400"/>
                        <a14:foregroundMark x1="47000" y1="24400" x2="47000" y2="24400"/>
                        <a14:foregroundMark x1="50250" y1="24000" x2="50250" y2="24000"/>
                      </a14:backgroundRemoval>
                    </a14:imgEffect>
                  </a14:imgLayer>
                </a14:imgProps>
              </a:ext>
            </a:extLst>
          </a:blip>
          <a:srcRect l="28249" t="11184" r="24487"/>
          <a:stretch/>
        </p:blipFill>
        <p:spPr>
          <a:xfrm>
            <a:off x="3209234" y="4188037"/>
            <a:ext cx="1207704" cy="283683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207" b="99138" l="10000" r="90000">
                        <a14:foregroundMark x1="52750" y1="29483" x2="52750" y2="29483"/>
                        <a14:foregroundMark x1="51750" y1="31552" x2="51750" y2="31552"/>
                        <a14:foregroundMark x1="57500" y1="28966" x2="57500" y2="28966"/>
                        <a14:foregroundMark x1="60250" y1="29828" x2="60250" y2="29828"/>
                      </a14:backgroundRemoval>
                    </a14:imgEffect>
                  </a14:imgLayer>
                </a14:imgProps>
              </a:ext>
            </a:extLst>
          </a:blip>
          <a:srcRect l="19599" r="11996"/>
          <a:stretch/>
        </p:blipFill>
        <p:spPr>
          <a:xfrm>
            <a:off x="4913265" y="3563074"/>
            <a:ext cx="1586228" cy="33623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7953" y="1550350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爸爸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40201" y="1550350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妈妈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60311" y="1550350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比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35866" y="1521806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胖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。</a:t>
            </a:r>
            <a:endParaRPr lang="en-GB" altLang="zh-CN" sz="44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953" y="2639090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妈妈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60311" y="2639090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比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40201" y="2639090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爸爸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5866" y="2636031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瘦</a:t>
            </a:r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。</a:t>
            </a:r>
            <a:endParaRPr lang="en-GB" altLang="zh-CN" sz="44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3142634" y="4188037"/>
            <a:ext cx="117733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5065663" y="3563074"/>
            <a:ext cx="737550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58005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3" presetClass="exit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10" grpId="0"/>
      <p:bldP spid="11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19" y="3986401"/>
            <a:ext cx="3281590" cy="2326945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0728835"/>
              </p:ext>
            </p:extLst>
          </p:nvPr>
        </p:nvGraphicFramePr>
        <p:xfrm>
          <a:off x="677953" y="403986"/>
          <a:ext cx="7667544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5163"/>
                <a:gridCol w="1715007"/>
                <a:gridCol w="1816981"/>
                <a:gridCol w="28203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altLang="zh-CN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A</a:t>
                      </a:r>
                      <a:endParaRPr lang="en-US" sz="36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比</a:t>
                      </a:r>
                      <a:r>
                        <a:rPr lang="en-US" sz="3600" dirty="0" err="1" smtClean="0"/>
                        <a:t>bǐ</a:t>
                      </a:r>
                      <a:endParaRPr lang="en-US" sz="3600" dirty="0">
                        <a:solidFill>
                          <a:schemeClr val="tx1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3366FF"/>
                          </a:solidFill>
                          <a:latin typeface="Kai"/>
                          <a:ea typeface="Kai"/>
                          <a:cs typeface="Kai"/>
                        </a:rPr>
                        <a:t>B</a:t>
                      </a:r>
                      <a:endParaRPr lang="en-US" sz="3600" dirty="0">
                        <a:solidFill>
                          <a:srgbClr val="3366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adjectives</a:t>
                      </a:r>
                      <a:endParaRPr lang="en-US" sz="36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041" y="4169433"/>
            <a:ext cx="2828969" cy="211552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77953" y="1550350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中国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40201" y="1550350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英国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60311" y="1550350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比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735866" y="1521806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大。</a:t>
            </a:r>
            <a:endParaRPr lang="en-GB" altLang="zh-CN" sz="44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953" y="2479135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英国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40201" y="2479135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中国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0311" y="2479135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比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35866" y="2450591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小。</a:t>
            </a:r>
            <a:endParaRPr lang="en-GB" altLang="zh-CN" sz="44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25419232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  <p:bldP spid="6" grpId="1"/>
      <p:bldP spid="7" grpId="0"/>
      <p:bldP spid="7" grpId="1"/>
      <p:bldP spid="8" grpId="0"/>
      <p:bldP spid="8" grpId="1"/>
      <p:bldP spid="9" grpId="0"/>
      <p:bldP spid="10" grpId="0"/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365" y="3800560"/>
            <a:ext cx="2522984" cy="3057439"/>
          </a:xfrm>
          <a:prstGeom prst="rect">
            <a:avLst/>
          </a:prstGeom>
        </p:spPr>
      </p:pic>
      <p:cxnSp>
        <p:nvCxnSpPr>
          <p:cNvPr id="4" name="Straight Arrow Connector 3"/>
          <p:cNvCxnSpPr/>
          <p:nvPr/>
        </p:nvCxnSpPr>
        <p:spPr>
          <a:xfrm>
            <a:off x="3355851" y="3578490"/>
            <a:ext cx="315191" cy="47280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4301423" y="3402347"/>
            <a:ext cx="55622" cy="116810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4876182" y="3402347"/>
            <a:ext cx="120514" cy="39821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358238" y="4885659"/>
            <a:ext cx="815787" cy="1854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999349" y="5664397"/>
            <a:ext cx="47132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7953" y="1550350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女生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940201" y="1550350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男生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460311" y="1550350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比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735866" y="1521806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多。</a:t>
            </a:r>
            <a:endParaRPr lang="en-GB" altLang="zh-CN" sz="44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  <p:graphicFrame>
        <p:nvGraphicFramePr>
          <p:cNvPr id="17" name="Table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84745"/>
              </p:ext>
            </p:extLst>
          </p:nvPr>
        </p:nvGraphicFramePr>
        <p:xfrm>
          <a:off x="677953" y="403986"/>
          <a:ext cx="7667544" cy="6400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15163"/>
                <a:gridCol w="1715007"/>
                <a:gridCol w="1816981"/>
                <a:gridCol w="282039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altLang="zh-CN" sz="3600" dirty="0" smtClean="0">
                          <a:solidFill>
                            <a:srgbClr val="0000FF"/>
                          </a:solidFill>
                          <a:latin typeface="Kai"/>
                          <a:ea typeface="Kai"/>
                          <a:cs typeface="Kai"/>
                        </a:rPr>
                        <a:t>A</a:t>
                      </a:r>
                      <a:endParaRPr lang="en-US" sz="3600" dirty="0">
                        <a:solidFill>
                          <a:srgbClr val="0000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3600" dirty="0" smtClean="0">
                          <a:solidFill>
                            <a:schemeClr val="tx1"/>
                          </a:solidFill>
                          <a:latin typeface="Kai"/>
                          <a:ea typeface="Kai"/>
                          <a:cs typeface="Kai"/>
                        </a:rPr>
                        <a:t>比</a:t>
                      </a:r>
                      <a:r>
                        <a:rPr lang="en-US" sz="3600" dirty="0" err="1" smtClean="0"/>
                        <a:t>bǐ</a:t>
                      </a:r>
                      <a:endParaRPr lang="en-US" sz="3600" dirty="0">
                        <a:solidFill>
                          <a:schemeClr val="tx1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3366FF"/>
                          </a:solidFill>
                          <a:latin typeface="Kai"/>
                          <a:ea typeface="Kai"/>
                          <a:cs typeface="Kai"/>
                        </a:rPr>
                        <a:t>B</a:t>
                      </a:r>
                      <a:endParaRPr lang="en-US" sz="3600" dirty="0">
                        <a:solidFill>
                          <a:srgbClr val="3366FF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3600" dirty="0" smtClean="0">
                          <a:solidFill>
                            <a:srgbClr val="FF0000"/>
                          </a:solidFill>
                          <a:latin typeface="Kai"/>
                          <a:ea typeface="Kai"/>
                          <a:cs typeface="Kai"/>
                        </a:rPr>
                        <a:t>adjectives</a:t>
                      </a:r>
                      <a:endParaRPr lang="en-US" sz="3600" dirty="0">
                        <a:solidFill>
                          <a:srgbClr val="FF0000"/>
                        </a:solidFill>
                        <a:latin typeface="Kai"/>
                        <a:ea typeface="Kai"/>
                        <a:cs typeface="Kai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677953" y="2508609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男</a:t>
            </a:r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生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40201" y="2508609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0000FF"/>
                </a:solidFill>
                <a:latin typeface="Kai"/>
                <a:ea typeface="Kai"/>
                <a:cs typeface="Kai"/>
              </a:rPr>
              <a:t>女生</a:t>
            </a:r>
            <a:endParaRPr lang="en-US" sz="4400" dirty="0">
              <a:solidFill>
                <a:srgbClr val="0000FF"/>
              </a:solidFill>
              <a:latin typeface="Kai"/>
              <a:ea typeface="Kai"/>
              <a:cs typeface="Kai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460311" y="2508609"/>
            <a:ext cx="74892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latin typeface="Kai"/>
                <a:ea typeface="Kai"/>
                <a:cs typeface="Kai"/>
              </a:rPr>
              <a:t>比</a:t>
            </a:r>
            <a:endParaRPr lang="en-US" sz="4400" dirty="0">
              <a:latin typeface="Kai"/>
              <a:ea typeface="Kai"/>
              <a:cs typeface="Ka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735866" y="2480065"/>
            <a:ext cx="131318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dirty="0" smtClean="0">
                <a:solidFill>
                  <a:srgbClr val="FF0000"/>
                </a:solidFill>
                <a:latin typeface="Kai"/>
                <a:ea typeface="Kai"/>
                <a:cs typeface="Kai"/>
              </a:rPr>
              <a:t>少。</a:t>
            </a:r>
            <a:endParaRPr lang="en-GB" altLang="zh-CN" sz="4400" dirty="0" smtClean="0">
              <a:solidFill>
                <a:srgbClr val="FF0000"/>
              </a:solidFill>
              <a:latin typeface="Kai"/>
              <a:ea typeface="Kai"/>
              <a:cs typeface="Kai"/>
            </a:endParaRPr>
          </a:p>
        </p:txBody>
      </p:sp>
    </p:spTree>
    <p:extLst>
      <p:ext uri="{BB962C8B-B14F-4D97-AF65-F5344CB8AC3E}">
        <p14:creationId xmlns:p14="http://schemas.microsoft.com/office/powerpoint/2010/main" val="4087487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3" grpId="1"/>
      <p:bldP spid="14" grpId="0"/>
      <p:bldP spid="14" grpId="1"/>
      <p:bldP spid="15" grpId="0"/>
      <p:bldP spid="15" grpId="1"/>
      <p:bldP spid="16" grpId="0"/>
      <p:bldP spid="16" grpId="1"/>
      <p:bldP spid="18" grpId="0"/>
      <p:bldP spid="19" grpId="0"/>
      <p:bldP spid="20" grpId="0"/>
      <p:bldP spid="2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</TotalTime>
  <Words>280</Words>
  <Application>Microsoft Macintosh PowerPoint</Application>
  <PresentationFormat>On-screen Show (4:3)</PresentationFormat>
  <Paragraphs>149</Paragraphs>
  <Slides>14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这zhè ／那nā  this/that</vt:lpstr>
      <vt:lpstr>PowerPoint Presentation</vt:lpstr>
      <vt:lpstr>PowerPoint Presentation</vt:lpstr>
      <vt:lpstr>比bǐ comparisons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George Watson's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这／那 this/that</dc:title>
  <dc:creator>IT Services</dc:creator>
  <cp:lastModifiedBy>IT Services</cp:lastModifiedBy>
  <cp:revision>17</cp:revision>
  <dcterms:created xsi:type="dcterms:W3CDTF">2013-03-18T12:02:34Z</dcterms:created>
  <dcterms:modified xsi:type="dcterms:W3CDTF">2013-03-19T12:16:46Z</dcterms:modified>
</cp:coreProperties>
</file>